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99" r:id="rId2"/>
  </p:sldMasterIdLst>
  <p:notesMasterIdLst>
    <p:notesMasterId r:id="rId17"/>
  </p:notesMasterIdLst>
  <p:handoutMasterIdLst>
    <p:handoutMasterId r:id="rId18"/>
  </p:handoutMasterIdLst>
  <p:sldIdLst>
    <p:sldId id="299" r:id="rId3"/>
    <p:sldId id="1348" r:id="rId4"/>
    <p:sldId id="358" r:id="rId5"/>
    <p:sldId id="1361" r:id="rId6"/>
    <p:sldId id="1350" r:id="rId7"/>
    <p:sldId id="1360" r:id="rId8"/>
    <p:sldId id="1356" r:id="rId9"/>
    <p:sldId id="1354" r:id="rId10"/>
    <p:sldId id="1357" r:id="rId11"/>
    <p:sldId id="1355" r:id="rId12"/>
    <p:sldId id="1358" r:id="rId13"/>
    <p:sldId id="1363" r:id="rId14"/>
    <p:sldId id="1362" r:id="rId15"/>
    <p:sldId id="1352" r:id="rId16"/>
  </p:sldIdLst>
  <p:sldSz cx="9144000" cy="5143500" type="screen16x9"/>
  <p:notesSz cx="7010400" cy="9296400"/>
  <p:custDataLst>
    <p:tags r:id="rId19"/>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456" userDrawn="1">
          <p15:clr>
            <a:srgbClr val="A4A3A4"/>
          </p15:clr>
        </p15:guide>
        <p15:guide id="3" pos="53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mut, Adam" initials="MA" lastIdx="4" clrIdx="0">
    <p:extLst>
      <p:ext uri="{19B8F6BF-5375-455C-9EA6-DF929625EA0E}">
        <p15:presenceInfo xmlns:p15="http://schemas.microsoft.com/office/powerpoint/2012/main" userId="S::amala310@marriott.com::4b9ba36a-fde9-41a6-9ce6-ae507127ae9e" providerId="AD"/>
      </p:ext>
    </p:extLst>
  </p:cmAuthor>
  <p:cmAuthor id="2" name="Kumar, Pooja" initials="KP" lastIdx="3" clrIdx="1">
    <p:extLst>
      <p:ext uri="{19B8F6BF-5375-455C-9EA6-DF929625EA0E}">
        <p15:presenceInfo xmlns:p15="http://schemas.microsoft.com/office/powerpoint/2012/main" userId="S::pkuma622@marriott.com::78e04e63-5193-4773-8dd4-0f32aa3ffff0" providerId="AD"/>
      </p:ext>
    </p:extLst>
  </p:cmAuthor>
  <p:cmAuthor id="3" name="O'Brien, Michael" initials="OM" lastIdx="13" clrIdx="2">
    <p:extLst>
      <p:ext uri="{19B8F6BF-5375-455C-9EA6-DF929625EA0E}">
        <p15:presenceInfo xmlns:p15="http://schemas.microsoft.com/office/powerpoint/2012/main" userId="S::micobrien@deloitte.com::e89553e6-9617-497b-af52-e2b594f89e44" providerId="AD"/>
      </p:ext>
    </p:extLst>
  </p:cmAuthor>
  <p:cmAuthor id="4" name="Werner, Emily" initials="WE" lastIdx="2" clrIdx="3">
    <p:extLst>
      <p:ext uri="{19B8F6BF-5375-455C-9EA6-DF929625EA0E}">
        <p15:presenceInfo xmlns:p15="http://schemas.microsoft.com/office/powerpoint/2012/main" userId="S::emwerner@deloitte.com::00348a79-44aa-4cb3-9aa5-80a18daa4c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C69"/>
    <a:srgbClr val="525252"/>
    <a:srgbClr val="343434"/>
    <a:srgbClr val="E7E6E6"/>
    <a:srgbClr val="000000"/>
    <a:srgbClr val="5F4F47"/>
    <a:srgbClr val="5B5A59"/>
    <a:srgbClr val="8C6E48"/>
    <a:srgbClr val="707487"/>
    <a:srgbClr val="231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85930" autoAdjust="0"/>
  </p:normalViewPr>
  <p:slideViewPr>
    <p:cSldViewPr snapToGrid="0" snapToObjects="1">
      <p:cViewPr>
        <p:scale>
          <a:sx n="70" d="100"/>
          <a:sy n="70" d="100"/>
        </p:scale>
        <p:origin x="1186" y="432"/>
      </p:cViewPr>
      <p:guideLst>
        <p:guide orient="horz" pos="1668"/>
        <p:guide pos="456"/>
        <p:guide pos="532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56"/>
    </p:cViewPr>
  </p:sorterViewPr>
  <p:notesViewPr>
    <p:cSldViewPr snapToGrid="0" snapToObjects="1">
      <p:cViewPr varScale="1">
        <p:scale>
          <a:sx n="168" d="100"/>
          <a:sy n="168" d="100"/>
        </p:scale>
        <p:origin x="656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Daily Traffic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44A-4136-A256-6B788657225B}"/>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844A-4136-A256-6B788657225B}"/>
              </c:ext>
            </c:extLst>
          </c:dPt>
          <c:dLbls>
            <c:dLbl>
              <c:idx val="0"/>
              <c:layout>
                <c:manualLayout>
                  <c:x val="6.6822353371070758E-2"/>
                  <c:y val="0.12111491350215953"/>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390K</a:t>
                    </a:r>
                    <a:r>
                      <a:rPr lang="en-US" baseline="0" dirty="0"/>
                      <a:t> Passengers</a:t>
                    </a:r>
                    <a:endParaRPr lang="en-US" dirty="0"/>
                  </a:p>
                </c:rich>
              </c:tx>
              <c:spPr>
                <a:xfrm>
                  <a:off x="2433334" y="38099"/>
                  <a:ext cx="1023350"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929"/>
                        <a:gd name="adj2" fmla="val 51578"/>
                      </a:avLst>
                    </a:prstGeom>
                    <a:noFill/>
                    <a:ln>
                      <a:noFill/>
                    </a:ln>
                  </c15:spPr>
                  <c15:layout>
                    <c:manualLayout>
                      <c:w val="0.29387725693463851"/>
                      <c:h val="0.30272551714960177"/>
                    </c:manualLayout>
                  </c15:layout>
                  <c15:showDataLabelsRange val="0"/>
                </c:ext>
                <c:ext xmlns:c16="http://schemas.microsoft.com/office/drawing/2014/chart" uri="{C3380CC4-5D6E-409C-BE32-E72D297353CC}">
                  <c16:uniqueId val="{00000002-844A-4136-A256-6B788657225B}"/>
                </c:ext>
              </c:extLst>
            </c:dLbl>
            <c:dLbl>
              <c:idx val="1"/>
              <c:layout>
                <c:manualLayout>
                  <c:x val="-0.10909028062312734"/>
                  <c:y val="-5.1214659490565362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a:t>1.9M Commuters</a:t>
                    </a:r>
                  </a:p>
                </c:rich>
              </c:tx>
              <c:spPr>
                <a:xfrm>
                  <a:off x="0" y="1281657"/>
                  <a:ext cx="896529" cy="600549"/>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15001"/>
                        <a:gd name="adj2" fmla="val -39192"/>
                      </a:avLst>
                    </a:prstGeom>
                    <a:noFill/>
                    <a:ln>
                      <a:noFill/>
                    </a:ln>
                  </c15:spPr>
                  <c15:layout>
                    <c:manualLayout>
                      <c:w val="0.25745799109653039"/>
                      <c:h val="0.30272551714960177"/>
                    </c:manualLayout>
                  </c15:layout>
                  <c15:showDataLabelsRange val="0"/>
                </c:ext>
                <c:ext xmlns:c16="http://schemas.microsoft.com/office/drawing/2014/chart" uri="{C3380CC4-5D6E-409C-BE32-E72D297353CC}">
                  <c16:uniqueId val="{00000003-844A-4136-A256-6B788657225B}"/>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10 Stations</c:v>
                </c:pt>
                <c:pt idx="1">
                  <c:v>Other Stations</c:v>
                </c:pt>
              </c:strCache>
            </c:strRef>
          </c:cat>
          <c:val>
            <c:numRef>
              <c:f>Sheet1!$B$2:$B$3</c:f>
              <c:numCache>
                <c:formatCode>General</c:formatCode>
                <c:ptCount val="2"/>
                <c:pt idx="0">
                  <c:v>389300</c:v>
                </c:pt>
                <c:pt idx="1">
                  <c:v>1900700</c:v>
                </c:pt>
              </c:numCache>
            </c:numRef>
          </c:val>
          <c:extLst>
            <c:ext xmlns:c16="http://schemas.microsoft.com/office/drawing/2014/chart" uri="{C3380CC4-5D6E-409C-BE32-E72D297353CC}">
              <c16:uniqueId val="{00000000-844A-4136-A256-6B788657225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Stations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3D-44FB-A8E5-D693389788A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23D-44FB-A8E5-D693389788AE}"/>
              </c:ext>
            </c:extLst>
          </c:dPt>
          <c:dLbls>
            <c:dLbl>
              <c:idx val="0"/>
              <c:layout>
                <c:manualLayout>
                  <c:x val="-0.43435916786848"/>
                  <c:y val="0.12078819995642294"/>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10 Stations</a:t>
                    </a:r>
                    <a:endParaRPr lang="en-US" dirty="0"/>
                  </a:p>
                </c:rich>
              </c:tx>
              <c:spPr>
                <a:xfrm>
                  <a:off x="7321" y="279400"/>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658"/>
                        <a:gd name="adj2" fmla="val -16063"/>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1-623D-44FB-A8E5-D693389788AE}"/>
                </c:ext>
              </c:extLst>
            </c:dLbl>
            <c:dLbl>
              <c:idx val="1"/>
              <c:layout>
                <c:manualLayout>
                  <c:x val="0.4339304206088152"/>
                  <c:y val="-0.34040271595715621"/>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369 Stations</a:t>
                    </a:r>
                    <a:endParaRPr lang="en-US" dirty="0"/>
                  </a:p>
                </c:rich>
              </c:tx>
              <c:spPr>
                <a:xfrm>
                  <a:off x="2676630" y="925195"/>
                  <a:ext cx="796804" cy="600548"/>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76472"/>
                        <a:gd name="adj2" fmla="val 35397"/>
                      </a:avLst>
                    </a:prstGeom>
                    <a:noFill/>
                    <a:ln>
                      <a:noFill/>
                    </a:ln>
                  </c15:spPr>
                  <c15:layout>
                    <c:manualLayout>
                      <c:w val="0.22881962150191987"/>
                      <c:h val="0.25962456293252817"/>
                    </c:manualLayout>
                  </c15:layout>
                  <c15:showDataLabelsRange val="0"/>
                </c:ext>
                <c:ext xmlns:c16="http://schemas.microsoft.com/office/drawing/2014/chart" uri="{C3380CC4-5D6E-409C-BE32-E72D297353CC}">
                  <c16:uniqueId val="{00000003-623D-44FB-A8E5-D693389788AE}"/>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17% Traffic</c:v>
                </c:pt>
                <c:pt idx="1">
                  <c:v>Remaining Traffic</c:v>
                </c:pt>
              </c:strCache>
            </c:strRef>
          </c:cat>
          <c:val>
            <c:numRef>
              <c:f>Sheet1!$B$2:$B$3</c:f>
              <c:numCache>
                <c:formatCode>General</c:formatCode>
                <c:ptCount val="2"/>
                <c:pt idx="0">
                  <c:v>10</c:v>
                </c:pt>
                <c:pt idx="1">
                  <c:v>369</c:v>
                </c:pt>
              </c:numCache>
            </c:numRef>
          </c:val>
          <c:extLst>
            <c:ext xmlns:c16="http://schemas.microsoft.com/office/drawing/2014/chart" uri="{C3380CC4-5D6E-409C-BE32-E72D297353CC}">
              <c16:uniqueId val="{00000004-623D-44FB-A8E5-D693389788A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EFA03EC6-CB89-5749-B90A-5099CEF3862D}" type="datetimeFigureOut">
              <a:rPr lang="en-US"/>
              <a:pPr>
                <a:defRPr/>
              </a:pPr>
              <a:t>9/25/2020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82E684F3-9527-D34C-960C-D5EDBAA95CF1}" type="slidenum">
              <a:rPr lang="en-US"/>
              <a:pPr>
                <a:defRPr/>
              </a:pPr>
              <a:t>‹#›</a:t>
            </a:fld>
            <a:endParaRPr lang="en-US"/>
          </a:p>
        </p:txBody>
      </p:sp>
    </p:spTree>
    <p:extLst>
      <p:ext uri="{BB962C8B-B14F-4D97-AF65-F5344CB8AC3E}">
        <p14:creationId xmlns:p14="http://schemas.microsoft.com/office/powerpoint/2010/main" val="1972785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3354D712-EEC8-6D48-AAD3-2674F4B94605}" type="datetimeFigureOut">
              <a:rPr lang="en-US"/>
              <a:pPr>
                <a:defRPr/>
              </a:pPr>
              <a:t>9/25/2020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46F52137-CA79-364F-AAD2-CEB3237E1755}" type="slidenum">
              <a:rPr lang="en-US"/>
              <a:pPr>
                <a:defRPr/>
              </a:pPr>
              <a:t>‹#›</a:t>
            </a:fld>
            <a:endParaRPr lang="en-US"/>
          </a:p>
        </p:txBody>
      </p:sp>
    </p:spTree>
    <p:extLst>
      <p:ext uri="{BB962C8B-B14F-4D97-AF65-F5344CB8AC3E}">
        <p14:creationId xmlns:p14="http://schemas.microsoft.com/office/powerpoint/2010/main" val="14912302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a:t>
            </a:fld>
            <a:endParaRPr lang="en-US"/>
          </a:p>
        </p:txBody>
      </p:sp>
    </p:spTree>
    <p:extLst>
      <p:ext uri="{BB962C8B-B14F-4D97-AF65-F5344CB8AC3E}">
        <p14:creationId xmlns:p14="http://schemas.microsoft.com/office/powerpoint/2010/main" val="122888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Analysis focused on weekday commuter traffic</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Rationale for focusing on weekdays – data supported that the traffic volumes were substantially lower during weekends and further, it was assumed that weekdays were the best time to engage with the target audience (tech professionals) </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10</a:t>
            </a:fld>
            <a:endParaRPr lang="en-US"/>
          </a:p>
        </p:txBody>
      </p:sp>
    </p:spTree>
    <p:extLst>
      <p:ext uri="{BB962C8B-B14F-4D97-AF65-F5344CB8AC3E}">
        <p14:creationId xmlns:p14="http://schemas.microsoft.com/office/powerpoint/2010/main" val="920481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11</a:t>
            </a:fld>
            <a:endParaRPr lang="en-US"/>
          </a:p>
        </p:txBody>
      </p:sp>
    </p:spTree>
    <p:extLst>
      <p:ext uri="{BB962C8B-B14F-4D97-AF65-F5344CB8AC3E}">
        <p14:creationId xmlns:p14="http://schemas.microsoft.com/office/powerpoint/2010/main" val="64988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endParaRPr lang="en-US" dirty="0"/>
          </a:p>
          <a:p>
            <a:r>
              <a:rPr lang="en-US" dirty="0"/>
              <a:t>What percentage of traffic goes thru these 7 stations?</a:t>
            </a:r>
            <a:br>
              <a:rPr lang="en-US" dirty="0"/>
            </a:br>
            <a:r>
              <a:rPr lang="en-US" dirty="0"/>
              <a:t>What is the targetable audience based on some assumptions on traffic patterns during weekdays?</a:t>
            </a:r>
          </a:p>
          <a:p>
            <a:endParaRPr lang="en-US" dirty="0"/>
          </a:p>
          <a:p>
            <a:r>
              <a:rPr lang="en-US" dirty="0"/>
              <a:t>Which window did we use : 2 – 8hr windows ( 5am-1pm) and (1-8pm)</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12</a:t>
            </a:fld>
            <a:endParaRPr lang="en-US"/>
          </a:p>
        </p:txBody>
      </p:sp>
    </p:spTree>
    <p:extLst>
      <p:ext uri="{BB962C8B-B14F-4D97-AF65-F5344CB8AC3E}">
        <p14:creationId xmlns:p14="http://schemas.microsoft.com/office/powerpoint/2010/main" val="33228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(Ganesh)</a:t>
            </a:r>
          </a:p>
          <a:p>
            <a:r>
              <a:rPr lang="en-US" dirty="0"/>
              <a:t>Email Referrals/ Advocacy </a:t>
            </a:r>
          </a:p>
          <a:p>
            <a:r>
              <a:rPr lang="en-US" dirty="0"/>
              <a:t>Media Placements partnering with other companies that support the cause</a:t>
            </a:r>
          </a:p>
          <a:p>
            <a:r>
              <a:rPr lang="en-US" dirty="0"/>
              <a:t>Social Engagement to keep the buzz around future events </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13</a:t>
            </a:fld>
            <a:endParaRPr lang="en-US"/>
          </a:p>
        </p:txBody>
      </p:sp>
    </p:spTree>
    <p:extLst>
      <p:ext uri="{BB962C8B-B14F-4D97-AF65-F5344CB8AC3E}">
        <p14:creationId xmlns:p14="http://schemas.microsoft.com/office/powerpoint/2010/main" val="347639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a:t>
            </a:r>
          </a:p>
          <a:p>
            <a:endParaRPr lang="en-US" dirty="0"/>
          </a:p>
          <a:p>
            <a:r>
              <a:rPr lang="en-US" dirty="0"/>
              <a:t>Introductory sound-bite. Hi Everyone! At the outset, on our team’s behalf, let me express our thanks to the WTWY for an opportunity to partner with you on this endeavor. We believe </a:t>
            </a:r>
            <a:r>
              <a:rPr lang="en-US" sz="1200" b="0" i="0" u="none" strike="noStrike" kern="1200" dirty="0">
                <a:solidFill>
                  <a:schemeClr val="tx1"/>
                </a:solidFill>
                <a:effectLst/>
                <a:latin typeface="+mn-lt"/>
                <a:ea typeface="+mn-ea"/>
                <a:cs typeface="+mn-cs"/>
              </a:rPr>
              <a:t>Diversity in the technical workforce at all levels enhances collective intelligence and innovation. So, we are really excited about the possibilities and how we help you accelerate progress on your mission.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Without further adieu, let me briefly introduce you our team members. </a:t>
            </a:r>
          </a:p>
          <a:p>
            <a:r>
              <a:rPr lang="en-US" sz="1200" b="0" i="0" u="none" strike="noStrike" kern="1200" dirty="0">
                <a:solidFill>
                  <a:schemeClr val="tx1"/>
                </a:solidFill>
                <a:effectLst/>
                <a:latin typeface="+mn-lt"/>
                <a:ea typeface="+mn-ea"/>
                <a:cs typeface="+mn-cs"/>
              </a:rPr>
              <a:t>Andrew</a:t>
            </a:r>
          </a:p>
          <a:p>
            <a:r>
              <a:rPr lang="en-US" sz="1200" b="0" i="0" u="none" strike="noStrike" kern="1200" dirty="0">
                <a:solidFill>
                  <a:schemeClr val="tx1"/>
                </a:solidFill>
                <a:effectLst/>
                <a:latin typeface="+mn-lt"/>
                <a:ea typeface="+mn-ea"/>
                <a:cs typeface="+mn-cs"/>
              </a:rPr>
              <a:t>Navish</a:t>
            </a:r>
          </a:p>
          <a:p>
            <a:r>
              <a:rPr lang="en-US" sz="1200" b="0" i="0" u="none" strike="noStrike" kern="1200" dirty="0">
                <a:solidFill>
                  <a:schemeClr val="tx1"/>
                </a:solidFill>
                <a:effectLst/>
                <a:latin typeface="+mn-lt"/>
                <a:ea typeface="+mn-ea"/>
                <a:cs typeface="+mn-cs"/>
              </a:rPr>
              <a:t>Zach</a:t>
            </a:r>
          </a:p>
          <a:p>
            <a:r>
              <a:rPr lang="en-US" sz="1200" b="0" i="0" u="none" strike="noStrike" kern="1200" dirty="0">
                <a:solidFill>
                  <a:schemeClr val="tx1"/>
                </a:solidFill>
                <a:effectLst/>
                <a:latin typeface="+mn-lt"/>
                <a:ea typeface="+mn-ea"/>
                <a:cs typeface="+mn-cs"/>
              </a:rPr>
              <a:t>Educator, Music, Manufacturing, Customer Strategy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52137-CA79-364F-AAD2-CEB3237E17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32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(Ganesh)</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3</a:t>
            </a:fld>
            <a:endParaRPr lang="en-US"/>
          </a:p>
        </p:txBody>
      </p:sp>
    </p:spTree>
    <p:extLst>
      <p:ext uri="{BB962C8B-B14F-4D97-AF65-F5344CB8AC3E}">
        <p14:creationId xmlns:p14="http://schemas.microsoft.com/office/powerpoint/2010/main" val="370059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Navish</a:t>
            </a:r>
            <a:r>
              <a:rPr lang="en-US" dirty="0"/>
              <a:t>)</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dirty="0">
                <a:latin typeface="Swiss721 BT" panose="020B0504020202020204" pitchFamily="34" charset="0"/>
              </a:rPr>
              <a:t>Focused deployment strategy focused on Manhattan cluster</a:t>
            </a:r>
            <a:r>
              <a:rPr lang="en-US" sz="1200" dirty="0">
                <a:latin typeface="Swiss721 BT" panose="020B0504020202020204" pitchFamily="34" charset="0"/>
              </a:rPr>
              <a:t> will maximize reach and allow for the opportunity to be optimize composition of street teams</a:t>
            </a:r>
          </a:p>
          <a:p>
            <a:endParaRPr lang="en-US" dirty="0"/>
          </a:p>
          <a:p>
            <a:r>
              <a:rPr lang="en-US" sz="1200" b="1" dirty="0">
                <a:latin typeface="Swiss721 BT" panose="020B0504020202020204" pitchFamily="34" charset="0"/>
              </a:rPr>
              <a:t>OPPORTUNITY </a:t>
            </a:r>
          </a:p>
          <a:p>
            <a:r>
              <a:rPr lang="en-US" sz="1200" dirty="0">
                <a:latin typeface="Swiss721 BT" panose="020B0504020202020204" pitchFamily="34" charset="0"/>
              </a:rPr>
              <a:t>We see a real opportunity to increase awareness/reach among the target audience of technology professionals and drive sign-ups for the upcoming annual gala  by strategically deploying smaller teams to 10 stations in the city to reach over 60% of the targets</a:t>
            </a:r>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4</a:t>
            </a:fld>
            <a:endParaRPr lang="en-US"/>
          </a:p>
        </p:txBody>
      </p:sp>
    </p:spTree>
    <p:extLst>
      <p:ext uri="{BB962C8B-B14F-4D97-AF65-F5344CB8AC3E}">
        <p14:creationId xmlns:p14="http://schemas.microsoft.com/office/powerpoint/2010/main" val="85914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(Navish)</a:t>
            </a:r>
          </a:p>
          <a:p>
            <a:r>
              <a:rPr lang="en-US" sz="1200" i="1" dirty="0">
                <a:latin typeface="Swiss721 BT" charset="0"/>
              </a:rPr>
              <a:t>Largest in the world (in terms of number of stations)</a:t>
            </a:r>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5</a:t>
            </a:fld>
            <a:endParaRPr lang="en-US"/>
          </a:p>
        </p:txBody>
      </p:sp>
    </p:spTree>
    <p:extLst>
      <p:ext uri="{BB962C8B-B14F-4D97-AF65-F5344CB8AC3E}">
        <p14:creationId xmlns:p14="http://schemas.microsoft.com/office/powerpoint/2010/main" val="27888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Navish</a:t>
            </a:r>
            <a:r>
              <a:rPr lang="en-US" b="1" dirty="0"/>
              <a:t>)</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6</a:t>
            </a:fld>
            <a:endParaRPr lang="en-US"/>
          </a:p>
        </p:txBody>
      </p:sp>
    </p:spTree>
    <p:extLst>
      <p:ext uri="{BB962C8B-B14F-4D97-AF65-F5344CB8AC3E}">
        <p14:creationId xmlns:p14="http://schemas.microsoft.com/office/powerpoint/2010/main" val="148766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a:t>
            </a:r>
          </a:p>
          <a:p>
            <a:r>
              <a:rPr lang="en-US" dirty="0"/>
              <a:t>17% of traffic covered by 2% of stations (10 out of 379 stations)</a:t>
            </a:r>
          </a:p>
          <a:p>
            <a:r>
              <a:rPr lang="en-US" dirty="0"/>
              <a:t>We grouped stations and added the total of entries and exists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7</a:t>
            </a:fld>
            <a:endParaRPr lang="en-US"/>
          </a:p>
        </p:txBody>
      </p:sp>
    </p:spTree>
    <p:extLst>
      <p:ext uri="{BB962C8B-B14F-4D97-AF65-F5344CB8AC3E}">
        <p14:creationId xmlns:p14="http://schemas.microsoft.com/office/powerpoint/2010/main" val="20839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Zach will own this slide and add speaker notes</a:t>
            </a:r>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8</a:t>
            </a:fld>
            <a:endParaRPr lang="en-US"/>
          </a:p>
        </p:txBody>
      </p:sp>
    </p:spTree>
    <p:extLst>
      <p:ext uri="{BB962C8B-B14F-4D97-AF65-F5344CB8AC3E}">
        <p14:creationId xmlns:p14="http://schemas.microsoft.com/office/powerpoint/2010/main" val="411115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t>Talking pts.:</a:t>
            </a:r>
          </a:p>
          <a:p>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Majority of the Hot-Spot stations are clustered around Manhattan, below Central Park</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The remaining few Hot-Spot stations are spread across the other 3 boroughs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Our recommendations are based of our analysis of the Manhattan </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-Some of them are clustered around transfer stations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46F52137-CA79-364F-AAD2-CEB3237E1755}" type="slidenum">
              <a:rPr lang="en-US" smtClean="0"/>
              <a:pPr>
                <a:defRPr/>
              </a:pPr>
              <a:t>9</a:t>
            </a:fld>
            <a:endParaRPr lang="en-US"/>
          </a:p>
        </p:txBody>
      </p:sp>
    </p:spTree>
    <p:extLst>
      <p:ext uri="{BB962C8B-B14F-4D97-AF65-F5344CB8AC3E}">
        <p14:creationId xmlns:p14="http://schemas.microsoft.com/office/powerpoint/2010/main" val="3544464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37589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08272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5050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CA33BCA4-25A2-EF4F-8ED5-FCD9BB6DAC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1710384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1496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87407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prstGeom prst="rect">
            <a:avLst/>
          </a:prstGeo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86349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7902114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18379456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5381999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0346307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4719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65643347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4686465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255388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3057317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962515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788674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976445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7488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1594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3836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prstGeom prst="rect">
            <a:avLst/>
          </a:prstGeo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782988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72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2505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prstGeom prst="rect">
            <a:avLst/>
          </a:prstGeo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437126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2" y="0"/>
            <a:ext cx="9144000" cy="5151120"/>
          </a:xfrm>
          <a:prstGeom prst="rect">
            <a:avLst/>
          </a:prstGeom>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Phuket Resort &amp; Spa, Thailand</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8423" t="-75114" b="-66425"/>
          <a:stretch>
            <a:fillRect/>
          </a:stretch>
        </p:blipFill>
        <p:spPr bwMode="auto">
          <a:xfrm>
            <a:off x="0" y="1069975"/>
            <a:ext cx="13747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0"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5" name="Picture 4" descr="A close up of a sign&#10;&#10;Description automatically generated">
            <a:extLst>
              <a:ext uri="{FF2B5EF4-FFF2-40B4-BE49-F238E27FC236}">
                <a16:creationId xmlns:a16="http://schemas.microsoft.com/office/drawing/2014/main" id="{CD322982-B272-884E-AC97-E1AF271AE3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1811329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r="-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04800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The Ritz-Carlton Ras Al Khaimah, Al Wadi Desert, UAE</a:t>
            </a:r>
          </a:p>
        </p:txBody>
      </p:sp>
      <p:pic>
        <p:nvPicPr>
          <p:cNvPr id="9" name="Picture 9"/>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12"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BAC8CE1A-EB16-7E4D-8412-50D5C81722C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412735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rcRect t="-2"/>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Renaissance Downtown Hotel, Dubai, UAE</a:t>
            </a:r>
          </a:p>
        </p:txBody>
      </p:sp>
      <p:pic>
        <p:nvPicPr>
          <p:cNvPr id="10" name="Picture 10"/>
          <p:cNvPicPr>
            <a:picLocks noChangeAspect="1"/>
          </p:cNvPicPr>
          <p:nvPr userDrawn="1"/>
        </p:nvPicPr>
        <p:blipFill>
          <a:blip r:embed="rId3"/>
          <a:srcRect/>
          <a:stretch/>
        </p:blipFill>
        <p:spPr bwMode="auto">
          <a:xfrm>
            <a:off x="0" y="1171575"/>
            <a:ext cx="13160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9"/>
          <p:cNvSpPr>
            <a:spLocks noGrp="1"/>
          </p:cNvSpPr>
          <p:nvPr>
            <p:ph type="title" hasCustomPrompt="1"/>
          </p:nvPr>
        </p:nvSpPr>
        <p:spPr>
          <a:xfrm>
            <a:off x="1383967" y="977368"/>
            <a:ext cx="7980166" cy="857250"/>
          </a:xfrm>
          <a:ln>
            <a:noFill/>
          </a:ln>
        </p:spPr>
        <p:txBody>
          <a:bodyPr>
            <a:noAutofit/>
          </a:bodyPr>
          <a:lstStyle>
            <a:lvl1pPr>
              <a:defRPr sz="54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a:t>
            </a:r>
          </a:p>
        </p:txBody>
      </p:sp>
      <p:sp>
        <p:nvSpPr>
          <p:cNvPr id="20" name="Text Placeholder 24"/>
          <p:cNvSpPr>
            <a:spLocks noGrp="1"/>
          </p:cNvSpPr>
          <p:nvPr>
            <p:ph type="body" sz="quarter" idx="11"/>
          </p:nvPr>
        </p:nvSpPr>
        <p:spPr>
          <a:xfrm>
            <a:off x="1394032" y="1784850"/>
            <a:ext cx="7764227" cy="914400"/>
          </a:xfrm>
          <a:ln>
            <a:noFill/>
          </a:ln>
        </p:spPr>
        <p:txBody>
          <a:bodyPr>
            <a:normAutofit/>
          </a:bodyPr>
          <a:lstStyle>
            <a:lvl1pPr marL="0" indent="0">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21" name="Text Placeholder 24"/>
          <p:cNvSpPr>
            <a:spLocks noGrp="1"/>
          </p:cNvSpPr>
          <p:nvPr>
            <p:ph type="body" sz="quarter" idx="12"/>
          </p:nvPr>
        </p:nvSpPr>
        <p:spPr>
          <a:xfrm>
            <a:off x="1388917" y="2186337"/>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812C65F-906D-A248-ACC8-AB730E8DD20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364371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85181" t="-43762" r="2" b="-39491"/>
          <a:stretch>
            <a:fillRect/>
          </a:stretch>
        </p:blipFill>
        <p:spPr bwMode="auto">
          <a:xfrm>
            <a:off x="0" y="1101725"/>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6C78A756-7D04-7A4F-93BC-36E61BD7BD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52944" y="4343400"/>
            <a:ext cx="1519572" cy="712170"/>
          </a:xfrm>
          <a:prstGeom prst="rect">
            <a:avLst/>
          </a:prstGeom>
        </p:spPr>
      </p:pic>
    </p:spTree>
    <p:extLst>
      <p:ext uri="{BB962C8B-B14F-4D97-AF65-F5344CB8AC3E}">
        <p14:creationId xmlns:p14="http://schemas.microsoft.com/office/powerpoint/2010/main" val="997185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215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984287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92984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160338" y="4826000"/>
            <a:ext cx="3865562"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spcAft>
                <a:spcPts val="0"/>
              </a:spcAft>
              <a:defRPr/>
            </a:pPr>
            <a:r>
              <a:rPr lang="en-US" sz="700" b="1" dirty="0">
                <a:solidFill>
                  <a:schemeClr val="bg1"/>
                </a:solidFill>
                <a:latin typeface="Swiss721 BT" charset="0"/>
                <a:ea typeface="Swiss721 BT" charset="0"/>
                <a:cs typeface="Swiss721 BT" charset="0"/>
              </a:rPr>
              <a:t>JW Marriott Maldives Resort &amp; Spa, Maldives</a:t>
            </a:r>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l="85181" t="-43762" r="2" b="-39491"/>
          <a:stretch>
            <a:fillRect/>
          </a:stretch>
        </p:blipFill>
        <p:spPr bwMode="auto">
          <a:xfrm>
            <a:off x="0" y="635381"/>
            <a:ext cx="1371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9"/>
          <p:cNvSpPr>
            <a:spLocks noGrp="1"/>
          </p:cNvSpPr>
          <p:nvPr>
            <p:ph type="title" hasCustomPrompt="1"/>
          </p:nvPr>
        </p:nvSpPr>
        <p:spPr>
          <a:xfrm>
            <a:off x="1383967" y="786868"/>
            <a:ext cx="7980166" cy="857250"/>
          </a:xfrm>
          <a:prstGeom prst="rect">
            <a:avLst/>
          </a:prstGeom>
          <a:ln>
            <a:noFill/>
          </a:ln>
        </p:spPr>
        <p:txBody>
          <a:bodyPr>
            <a:noAutofit/>
          </a:bodyPr>
          <a:lstStyle>
            <a:lvl1pP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4"/>
          <p:cNvSpPr>
            <a:spLocks noGrp="1"/>
          </p:cNvSpPr>
          <p:nvPr>
            <p:ph type="body" sz="quarter" idx="11"/>
          </p:nvPr>
        </p:nvSpPr>
        <p:spPr>
          <a:xfrm>
            <a:off x="1394032" y="1428069"/>
            <a:ext cx="7764227" cy="914400"/>
          </a:xfrm>
          <a:ln>
            <a:noFill/>
          </a:ln>
        </p:spPr>
        <p:txBody>
          <a:bodyPr>
            <a:normAutofit/>
          </a:bodyPr>
          <a:lstStyle>
            <a:lvl1pPr marL="0" indent="0">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sp>
        <p:nvSpPr>
          <p:cNvPr id="14" name="Text Placeholder 24"/>
          <p:cNvSpPr>
            <a:spLocks noGrp="1"/>
          </p:cNvSpPr>
          <p:nvPr>
            <p:ph type="body" sz="quarter" idx="12"/>
          </p:nvPr>
        </p:nvSpPr>
        <p:spPr>
          <a:xfrm>
            <a:off x="1388917" y="1760379"/>
            <a:ext cx="7764227" cy="774863"/>
          </a:xfrm>
          <a:ln>
            <a:noFill/>
          </a:ln>
        </p:spPr>
        <p:txBody>
          <a:bodyPr>
            <a:normAutofit/>
          </a:bodyPr>
          <a:lstStyle>
            <a:lvl1pPr marL="0" indent="0">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89545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3768672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931158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1 black">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ln>
                <a:solidFill>
                  <a:sysClr val="windowText" lastClr="000000"/>
                </a:solidFill>
              </a:ln>
              <a:solidFill>
                <a:srgbClr val="000000"/>
              </a:solidFill>
            </a:endParaRPr>
          </a:p>
        </p:txBody>
      </p:sp>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7"/>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F9AC244-7199-A541-B334-0A8F7593E77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bg1"/>
                </a:solidFill>
                <a:latin typeface="Swiss721 BT" charset="0"/>
                <a:ea typeface="Swiss721 BT" charset="0"/>
                <a:cs typeface="Swiss721 BT" charset="0"/>
              </a:rPr>
              <a:t>©</a:t>
            </a:r>
            <a:r>
              <a:rPr lang="is-IS" sz="600" b="0" dirty="0">
                <a:solidFill>
                  <a:schemeClr val="bg1"/>
                </a:solidFill>
                <a:latin typeface="Swiss721 BT" charset="0"/>
                <a:ea typeface="Swiss721 BT" charset="0"/>
                <a:cs typeface="Swiss721 BT" charset="0"/>
              </a:rPr>
              <a:t>2019</a:t>
            </a:r>
            <a:r>
              <a:rPr lang="en-US" sz="600" b="0" dirty="0">
                <a:solidFill>
                  <a:schemeClr val="bg1"/>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78505" y="1044292"/>
            <a:ext cx="8321192" cy="2643422"/>
          </a:xfrm>
        </p:spPr>
        <p:txBody>
          <a:bodyPr>
            <a:normAutofit/>
          </a:bodyPr>
          <a:lstStyle>
            <a:lvl1pPr>
              <a:defRPr sz="1600" b="0" i="0">
                <a:solidFill>
                  <a:schemeClr val="bg1"/>
                </a:solidFill>
                <a:latin typeface="Swiss721 BT" charset="0"/>
                <a:ea typeface="Swiss721 BT" charset="0"/>
                <a:cs typeface="Swiss721 BT" charset="0"/>
              </a:defRPr>
            </a:lvl1pPr>
            <a:lvl2pPr>
              <a:defRPr sz="1400" b="0" i="0">
                <a:solidFill>
                  <a:schemeClr val="bg1"/>
                </a:solidFill>
                <a:latin typeface="Swiss721 BT" charset="0"/>
                <a:ea typeface="Swiss721 BT" charset="0"/>
                <a:cs typeface="Swiss721 BT" charset="0"/>
              </a:defRPr>
            </a:lvl2pPr>
            <a:lvl3pPr>
              <a:defRPr sz="1200" b="0" i="0">
                <a:solidFill>
                  <a:schemeClr val="bg1"/>
                </a:solidFill>
                <a:latin typeface="Swiss721 BT" charset="0"/>
                <a:ea typeface="Swiss721 BT" charset="0"/>
                <a:cs typeface="Swiss721 BT" charset="0"/>
              </a:defRPr>
            </a:lvl3pPr>
            <a:lvl4pPr>
              <a:defRPr sz="1200" b="0" i="0">
                <a:solidFill>
                  <a:schemeClr val="bg1"/>
                </a:solidFill>
                <a:latin typeface="Swiss721 BT" charset="0"/>
                <a:ea typeface="Swiss721 BT" charset="0"/>
                <a:cs typeface="Swiss721 BT" charset="0"/>
              </a:defRPr>
            </a:lvl4pPr>
            <a:lvl5pPr>
              <a:defRPr sz="1200" b="0" i="0">
                <a:solidFill>
                  <a:schemeClr val="bg1"/>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1"/>
          <p:cNvSpPr>
            <a:spLocks noGrp="1"/>
          </p:cNvSpPr>
          <p:nvPr>
            <p:ph type="title"/>
          </p:nvPr>
        </p:nvSpPr>
        <p:spPr>
          <a:xfrm>
            <a:off x="677681"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C13A95C2-C8AD-FF4C-BC2A-A9370014E8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8896693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 connector">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A8296D0-1A9A-E647-8CB7-6A41EE2DD724}"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A1D72AFB-87C3-3D49-9856-42899861EF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9" name="Picture 8">
            <a:extLst>
              <a:ext uri="{FF2B5EF4-FFF2-40B4-BE49-F238E27FC236}">
                <a16:creationId xmlns:a16="http://schemas.microsoft.com/office/drawing/2014/main" id="{76CF2EF8-B3A6-9C4C-BE0E-489AEC6B2AF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492458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2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5F66526-F5BA-5942-802D-938A72A9A3B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52271"/>
            <a:ext cx="8321192" cy="403508"/>
          </a:xfrm>
        </p:spPr>
        <p:txBody>
          <a:bodyPr>
            <a:normAutofit/>
          </a:bodyPr>
          <a:lstStyle>
            <a:lvl1pPr marL="0" indent="0">
              <a:buNone/>
              <a:defRPr sz="12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D98DB34A-4ADC-BD4A-96EC-9F588971C6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561321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3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49A634-1ABB-884B-99CC-6C8B1CEFF64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137425"/>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8"/>
          <p:cNvSpPr>
            <a:spLocks noGrp="1"/>
          </p:cNvSpPr>
          <p:nvPr>
            <p:ph type="body" sz="quarter" idx="11"/>
          </p:nvPr>
        </p:nvSpPr>
        <p:spPr>
          <a:xfrm>
            <a:off x="69315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02D6F4E-0DC2-AD4A-B68D-2493015503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9FE86B62-9379-E146-BAF9-278A1C28F59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224482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4 connector">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80B20D6-6028-C648-AD48-CC90E5D004BD}"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6" y="1539761"/>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1"/>
          <p:cNvSpPr>
            <a:spLocks noGrp="1"/>
          </p:cNvSpPr>
          <p:nvPr>
            <p:ph type="title"/>
          </p:nvPr>
        </p:nvSpPr>
        <p:spPr>
          <a:xfrm>
            <a:off x="677681"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2" name="Text Placeholder 28"/>
          <p:cNvSpPr>
            <a:spLocks noGrp="1"/>
          </p:cNvSpPr>
          <p:nvPr>
            <p:ph type="body" sz="quarter" idx="12"/>
          </p:nvPr>
        </p:nvSpPr>
        <p:spPr>
          <a:xfrm>
            <a:off x="690103" y="725295"/>
            <a:ext cx="8321192" cy="403508"/>
          </a:xfrm>
        </p:spPr>
        <p:txBody>
          <a:bodyPr>
            <a:normAutofit/>
          </a:bodyPr>
          <a:lstStyle>
            <a:lvl1pPr marL="0" indent="0">
              <a:buNone/>
              <a:defRPr sz="1600" b="0" i="1">
                <a:solidFill>
                  <a:srgbClr val="231C17"/>
                </a:solidFill>
                <a:latin typeface="Aldine721 BT" charset="0"/>
                <a:ea typeface="Aldine721 BT" charset="0"/>
                <a:cs typeface="Aldine721 BT"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a:t>Click to edit Master text styles</a:t>
            </a:r>
          </a:p>
        </p:txBody>
      </p:sp>
      <p:pic>
        <p:nvPicPr>
          <p:cNvPr id="13" name="Picture 12" descr="A close up of a sign&#10;&#10;Description automatically generated">
            <a:extLst>
              <a:ext uri="{FF2B5EF4-FFF2-40B4-BE49-F238E27FC236}">
                <a16:creationId xmlns:a16="http://schemas.microsoft.com/office/drawing/2014/main" id="{1440383E-B65A-9444-91BE-0950705702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pic>
        <p:nvPicPr>
          <p:cNvPr id="11" name="Picture 10">
            <a:extLst>
              <a:ext uri="{FF2B5EF4-FFF2-40B4-BE49-F238E27FC236}">
                <a16:creationId xmlns:a16="http://schemas.microsoft.com/office/drawing/2014/main" id="{E300B5B1-B820-B445-88BE-8AFD2C1817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319"/>
          <a:stretch/>
        </p:blipFill>
        <p:spPr>
          <a:xfrm>
            <a:off x="-11095" y="431270"/>
            <a:ext cx="708025" cy="253201"/>
          </a:xfrm>
          <a:prstGeom prst="rect">
            <a:avLst/>
          </a:prstGeom>
        </p:spPr>
      </p:pic>
    </p:spTree>
    <p:extLst>
      <p:ext uri="{BB962C8B-B14F-4D97-AF65-F5344CB8AC3E}">
        <p14:creationId xmlns:p14="http://schemas.microsoft.com/office/powerpoint/2010/main" val="3886419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1014413"/>
            <a:ext cx="6635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D8AFD20-44A1-1E46-9298-B5D6C72C00E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2" name="Text Placeholder 28"/>
          <p:cNvSpPr>
            <a:spLocks noGrp="1"/>
          </p:cNvSpPr>
          <p:nvPr>
            <p:ph type="body" sz="quarter" idx="11"/>
          </p:nvPr>
        </p:nvSpPr>
        <p:spPr>
          <a:xfrm>
            <a:off x="670001" y="179703"/>
            <a:ext cx="8321192" cy="403508"/>
          </a:xfrm>
        </p:spPr>
        <p:txBody>
          <a:bodyPr>
            <a:normAutofit/>
          </a:bodyPr>
          <a:lstStyle>
            <a:lvl1pPr marL="0" indent="0">
              <a:buNone/>
              <a:defRPr sz="10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marL="457200" indent="0">
              <a:buNone/>
              <a:defRPr sz="1400" b="0" i="0">
                <a:solidFill>
                  <a:schemeClr val="tx2"/>
                </a:solidFill>
                <a:latin typeface="Swiss721 BT" charset="0"/>
                <a:ea typeface="Swiss721 BT" charset="0"/>
                <a:cs typeface="Swiss721 BT" charset="0"/>
              </a:defRPr>
            </a:lvl2pPr>
            <a:lvl3pPr marL="914400" indent="0">
              <a:buNone/>
              <a:defRPr sz="1200" b="0" i="0">
                <a:solidFill>
                  <a:schemeClr val="tx2"/>
                </a:solidFill>
                <a:latin typeface="Swiss721 BT" charset="0"/>
                <a:ea typeface="Swiss721 BT" charset="0"/>
                <a:cs typeface="Swiss721 BT" charset="0"/>
              </a:defRPr>
            </a:lvl3pPr>
            <a:lvl4pPr marL="1371600" indent="0">
              <a:buNone/>
              <a:defRPr sz="1200" b="0" i="0">
                <a:solidFill>
                  <a:schemeClr val="tx2"/>
                </a:solidFill>
                <a:latin typeface="Swiss721 BT" charset="0"/>
                <a:ea typeface="Swiss721 BT" charset="0"/>
                <a:cs typeface="Swiss721 BT" charset="0"/>
              </a:defRPr>
            </a:lvl4pPr>
            <a:lvl5pPr marL="1828800" indent="0">
              <a:buNone/>
              <a:defRPr sz="1200" b="0" i="0">
                <a:solidFill>
                  <a:schemeClr val="tx2"/>
                </a:solidFill>
                <a:latin typeface="Swiss721 BT" charset="0"/>
                <a:ea typeface="Swiss721 BT" charset="0"/>
                <a:cs typeface="Swiss721 BT" charset="0"/>
              </a:defRPr>
            </a:lvl5pPr>
          </a:lstStyle>
          <a:p>
            <a:pPr lvl="0"/>
            <a:r>
              <a:rPr lang="en-US" dirty="0"/>
              <a:t>Click to edit Master text styles</a:t>
            </a:r>
          </a:p>
        </p:txBody>
      </p:sp>
      <p:sp>
        <p:nvSpPr>
          <p:cNvPr id="10" name="Title 31"/>
          <p:cNvSpPr>
            <a:spLocks noGrp="1"/>
          </p:cNvSpPr>
          <p:nvPr>
            <p:ph type="title"/>
          </p:nvPr>
        </p:nvSpPr>
        <p:spPr>
          <a:xfrm>
            <a:off x="654531" y="719825"/>
            <a:ext cx="8321192" cy="1041242"/>
          </a:xfrm>
          <a:noFill/>
        </p:spPr>
        <p:txBody>
          <a:bodyPr>
            <a:normAutofit/>
          </a:bodyPr>
          <a:lstStyle>
            <a:lvl1pPr>
              <a:defRPr sz="32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0"/>
          </p:nvPr>
        </p:nvSpPr>
        <p:spPr>
          <a:xfrm>
            <a:off x="655356" y="1611842"/>
            <a:ext cx="8321192" cy="2643422"/>
          </a:xfrm>
          <a:ln>
            <a:noFill/>
          </a:ln>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close up of a sign&#10;&#10;Description automatically generated">
            <a:extLst>
              <a:ext uri="{FF2B5EF4-FFF2-40B4-BE49-F238E27FC236}">
                <a16:creationId xmlns:a16="http://schemas.microsoft.com/office/drawing/2014/main" id="{466AA677-65BB-EE45-A09C-43D479A9B3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702072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1 black pattern 1">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F373D7B-BB8F-C743-B460-A77ADF7689AB}"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815CD54-2701-F64B-A782-237470BDF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304108311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Section divider 1 black pattern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10896B3-9389-E74B-9A62-148349A9D630}" type="slidenum">
              <a:rPr lang="en-US" sz="600" b="0" smtClean="0">
                <a:solidFill>
                  <a:schemeClr val="bg1"/>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bg1"/>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365ECF96-2A72-1C40-9940-5965E61B12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17720"/>
            <a:ext cx="989220" cy="463612"/>
          </a:xfrm>
          <a:prstGeom prst="rect">
            <a:avLst/>
          </a:prstGeom>
        </p:spPr>
      </p:pic>
    </p:spTree>
    <p:extLst>
      <p:ext uri="{BB962C8B-B14F-4D97-AF65-F5344CB8AC3E}">
        <p14:creationId xmlns:p14="http://schemas.microsoft.com/office/powerpoint/2010/main" val="247756086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621338" y="4826000"/>
            <a:ext cx="3371850" cy="230188"/>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THE ST. REGIS LANGKAWI, MALAYSIA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18562" t="-385352" b="-298232"/>
          <a:stretch>
            <a:fillRect/>
          </a:stretch>
        </p:blipFill>
        <p:spPr bwMode="auto">
          <a:xfrm flipV="1">
            <a:off x="0" y="4755548"/>
            <a:ext cx="7200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9"/>
          <p:cNvSpPr>
            <a:spLocks noGrp="1"/>
          </p:cNvSpPr>
          <p:nvPr>
            <p:ph type="title" hasCustomPrompt="1"/>
          </p:nvPr>
        </p:nvSpPr>
        <p:spPr>
          <a:xfrm>
            <a:off x="0" y="859380"/>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5" name="Text Placeholder 24"/>
          <p:cNvSpPr>
            <a:spLocks noGrp="1"/>
          </p:cNvSpPr>
          <p:nvPr>
            <p:ph type="body" sz="quarter" idx="12"/>
          </p:nvPr>
        </p:nvSpPr>
        <p:spPr>
          <a:xfrm>
            <a:off x="0" y="1906925"/>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6" name="Text Placeholder 24"/>
          <p:cNvSpPr>
            <a:spLocks noGrp="1"/>
          </p:cNvSpPr>
          <p:nvPr>
            <p:ph type="body" sz="quarter" idx="11"/>
          </p:nvPr>
        </p:nvSpPr>
        <p:spPr>
          <a:xfrm>
            <a:off x="0" y="1538892"/>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44FBB25F-9B28-7D47-AD80-5F4DC3E9F23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2058876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divider 1 patter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2"/>
            <a:ext cx="9144000" cy="4572000"/>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E54AF13-672B-7A45-BD64-2DEE2AC1CA46}"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6" name="Picture 5" descr="A close up of a sign&#10;&#10;Description automatically generated">
            <a:extLst>
              <a:ext uri="{FF2B5EF4-FFF2-40B4-BE49-F238E27FC236}">
                <a16:creationId xmlns:a16="http://schemas.microsoft.com/office/drawing/2014/main" id="{82F47D4F-85BA-304C-8E6D-610CFFF18D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8980408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divider 1 patter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14"/>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C596D94-A207-7243-B783-79EAA89746F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83C4B66B-DEBA-5A44-B378-44E0A39920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67835730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divider 1 patter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31"/>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E81F145E-3531-974B-AC6A-ECAA64CFC1B2}"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A8F853AF-63E8-9549-98CF-6366F17182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68205494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ection divider 1 patter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4572000"/>
          </a:xfrm>
          <a:prstGeom prst="rect">
            <a:avLst/>
          </a:prstGeom>
        </p:spPr>
      </p:pic>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833455F1-9A42-3340-AEFF-BAD883E197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1" name="Title 31"/>
          <p:cNvSpPr>
            <a:spLocks noGrp="1"/>
          </p:cNvSpPr>
          <p:nvPr>
            <p:ph type="title"/>
          </p:nvPr>
        </p:nvSpPr>
        <p:spPr>
          <a:xfrm>
            <a:off x="0" y="1260697"/>
            <a:ext cx="9144000" cy="1524836"/>
          </a:xfrm>
          <a:prstGeom prst="rect">
            <a:avLst/>
          </a:prstGeom>
          <a:ln>
            <a:noFill/>
          </a:ln>
        </p:spPr>
        <p:txBody>
          <a:bodyPr>
            <a:normAutofit/>
          </a:bodyPr>
          <a:lstStyle>
            <a:lvl1pPr algn="ctr">
              <a:defRPr sz="2800" b="1" i="0">
                <a:solidFill>
                  <a:srgbClr val="000000"/>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57DFD969-2D71-0847-8108-72BBE6E070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5868579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black pattern 1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085482"/>
          </a:xfrm>
          <a:prstGeom prst="rect">
            <a:avLst/>
          </a:prstGeom>
        </p:spPr>
      </p:pic>
      <p:sp>
        <p:nvSpPr>
          <p:cNvPr id="5"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1249904-3AD0-394B-872F-5AAE14F3246C}"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8" name="Picture 7" descr="A close up of a sign&#10;&#10;Description automatically generated">
            <a:extLst>
              <a:ext uri="{FF2B5EF4-FFF2-40B4-BE49-F238E27FC236}">
                <a16:creationId xmlns:a16="http://schemas.microsoft.com/office/drawing/2014/main" id="{BA2CC059-7D32-1F46-9587-79FCDA1F1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4584700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headline">
    <p:spTree>
      <p:nvGrpSpPr>
        <p:cNvPr id="1" name=""/>
        <p:cNvGrpSpPr/>
        <p:nvPr/>
      </p:nvGrpSpPr>
      <p:grpSpPr>
        <a:xfrm>
          <a:off x="0" y="0"/>
          <a:ext cx="0" cy="0"/>
          <a:chOff x="0" y="0"/>
          <a:chExt cx="0" cy="0"/>
        </a:xfrm>
      </p:grpSpPr>
      <p:sp>
        <p:nvSpPr>
          <p:cNvPr id="4"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7B079E19-6DCD-1A4C-A0C5-140F3DB50CD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5"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6" name="Title 31"/>
          <p:cNvSpPr>
            <a:spLocks noGrp="1"/>
          </p:cNvSpPr>
          <p:nvPr>
            <p:ph type="title"/>
          </p:nvPr>
        </p:nvSpPr>
        <p:spPr>
          <a:xfrm>
            <a:off x="666106" y="4424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7" name="Picture 6" descr="A close up of a sign&#10;&#10;Description automatically generated">
            <a:extLst>
              <a:ext uri="{FF2B5EF4-FFF2-40B4-BE49-F238E27FC236}">
                <a16:creationId xmlns:a16="http://schemas.microsoft.com/office/drawing/2014/main" id="{442292AF-0FCE-1C42-B634-F965DF5E60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97516842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yout - 1 image at lef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B2833788-4235-9844-B5E9-E3576315594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4521200" y="1044292"/>
            <a:ext cx="4199467" cy="3405788"/>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757881" y="1044292"/>
            <a:ext cx="3472086" cy="34057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749783" y="4204535"/>
            <a:ext cx="3486552" cy="379039"/>
          </a:xfrm>
        </p:spPr>
        <p:txBody>
          <a:bodyPr>
            <a:normAutofit/>
          </a:bodyPr>
          <a:lstStyle>
            <a:lvl1pPr marL="0" indent="0">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47F01DAB-4EAB-4C40-A85C-18C1A9358F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157138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yout - 1 image at righ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C1188CC-EE45-B642-8792-0FD5CD7D6CF7}"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29" name="Text Placeholder 28"/>
          <p:cNvSpPr>
            <a:spLocks noGrp="1"/>
          </p:cNvSpPr>
          <p:nvPr>
            <p:ph type="body" sz="quarter" idx="10"/>
          </p:nvPr>
        </p:nvSpPr>
        <p:spPr>
          <a:xfrm>
            <a:off x="666105" y="1044292"/>
            <a:ext cx="4406206" cy="3456588"/>
          </a:xfrm>
        </p:spPr>
        <p:txBody>
          <a:bodyPr>
            <a:normAutofit/>
          </a:bodyPr>
          <a:lstStyle>
            <a:lvl1pPr>
              <a:defRPr sz="1400">
                <a:solidFill>
                  <a:srgbClr val="231C17"/>
                </a:solidFill>
                <a:latin typeface="Swiss721 BT" charset="0"/>
                <a:ea typeface="Swiss721 BT" charset="0"/>
                <a:cs typeface="Swiss721 BT" charset="0"/>
              </a:defRPr>
            </a:lvl1pPr>
            <a:lvl2pPr>
              <a:defRPr sz="1200">
                <a:solidFill>
                  <a:srgbClr val="231C17"/>
                </a:solidFill>
                <a:latin typeface="Swiss721 BT" charset="0"/>
                <a:ea typeface="Swiss721 BT" charset="0"/>
                <a:cs typeface="Swiss721 BT" charset="0"/>
              </a:defRPr>
            </a:lvl2pPr>
            <a:lvl3pPr>
              <a:defRPr sz="1200">
                <a:solidFill>
                  <a:srgbClr val="231C17"/>
                </a:solidFill>
                <a:latin typeface="Swiss721 BT" charset="0"/>
                <a:ea typeface="Swiss721 BT" charset="0"/>
                <a:cs typeface="Swiss721 BT" charset="0"/>
              </a:defRPr>
            </a:lvl3pPr>
            <a:lvl4pPr>
              <a:defRPr sz="1100">
                <a:solidFill>
                  <a:srgbClr val="231C17"/>
                </a:solidFill>
                <a:latin typeface="Swiss721 BT" charset="0"/>
                <a:ea typeface="Swiss721 BT" charset="0"/>
                <a:cs typeface="Swiss721 BT" charset="0"/>
              </a:defRPr>
            </a:lvl4pPr>
            <a:lvl5pPr>
              <a:defRPr sz="110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5329881" y="1044292"/>
            <a:ext cx="3468678" cy="345658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8"/>
          <p:cNvSpPr>
            <a:spLocks noGrp="1"/>
          </p:cNvSpPr>
          <p:nvPr>
            <p:ph type="body" sz="quarter" idx="12" hasCustomPrompt="1"/>
          </p:nvPr>
        </p:nvSpPr>
        <p:spPr>
          <a:xfrm>
            <a:off x="5310208" y="4250835"/>
            <a:ext cx="3486552"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3" name="Picture 12" descr="A close up of a sign&#10;&#10;Description automatically generated">
            <a:extLst>
              <a:ext uri="{FF2B5EF4-FFF2-40B4-BE49-F238E27FC236}">
                <a16:creationId xmlns:a16="http://schemas.microsoft.com/office/drawing/2014/main" id="{71D88443-F6C2-4140-9ABC-89CF04869C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326020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yout - 2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97512534-542B-B142-9BA0-719011AE6733}"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69071" y="2854961"/>
            <a:ext cx="3706057" cy="1739900"/>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68101" y="1044293"/>
            <a:ext cx="3554464"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4890511" y="2854961"/>
            <a:ext cx="3777676" cy="1739899"/>
          </a:xfrm>
        </p:spPr>
        <p:txBody>
          <a:bodyPr>
            <a:normAutofit/>
          </a:bodyPr>
          <a:lstStyle>
            <a:lvl1pPr>
              <a:defRPr sz="14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3"/>
          </p:nvPr>
        </p:nvSpPr>
        <p:spPr>
          <a:xfrm>
            <a:off x="4897779" y="1044292"/>
            <a:ext cx="3554464"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4" hasCustomPrompt="1"/>
          </p:nvPr>
        </p:nvSpPr>
        <p:spPr>
          <a:xfrm>
            <a:off x="4896091" y="2479909"/>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4" name="Text Placeholder 28"/>
          <p:cNvSpPr>
            <a:spLocks noGrp="1"/>
          </p:cNvSpPr>
          <p:nvPr>
            <p:ph type="body" sz="quarter" idx="15" hasCustomPrompt="1"/>
          </p:nvPr>
        </p:nvSpPr>
        <p:spPr>
          <a:xfrm>
            <a:off x="754283" y="2481838"/>
            <a:ext cx="3565003" cy="379039"/>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31C09841-1312-A84B-8ABC-C43CFAA57F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7388026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yout - 2 uneven image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8"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973C00A-8B53-0D49-97E4-440B1D34017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0"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56527" y="2847693"/>
            <a:ext cx="3175136"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4207655" y="1044292"/>
            <a:ext cx="1971040" cy="344896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310774" y="1059887"/>
            <a:ext cx="2550161" cy="3433373"/>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11"/>
          </p:nvPr>
        </p:nvSpPr>
        <p:spPr>
          <a:xfrm>
            <a:off x="756526" y="1044293"/>
            <a:ext cx="3175137"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2"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3" name="Text Placeholder 28"/>
          <p:cNvSpPr>
            <a:spLocks noGrp="1"/>
          </p:cNvSpPr>
          <p:nvPr>
            <p:ph type="body" sz="quarter" idx="16" hasCustomPrompt="1"/>
          </p:nvPr>
        </p:nvSpPr>
        <p:spPr>
          <a:xfrm>
            <a:off x="763929" y="2470264"/>
            <a:ext cx="3173392"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16" name="Text Placeholder 28"/>
          <p:cNvSpPr>
            <a:spLocks noGrp="1"/>
          </p:cNvSpPr>
          <p:nvPr>
            <p:ph type="body" sz="quarter" idx="17" hasCustomPrompt="1"/>
          </p:nvPr>
        </p:nvSpPr>
        <p:spPr>
          <a:xfrm>
            <a:off x="4213185" y="4243121"/>
            <a:ext cx="1971554"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18" name="Picture 17" descr="A close up of a sign&#10;&#10;Description automatically generated">
            <a:extLst>
              <a:ext uri="{FF2B5EF4-FFF2-40B4-BE49-F238E27FC236}">
                <a16:creationId xmlns:a16="http://schemas.microsoft.com/office/drawing/2014/main" id="{67901717-546C-E242-87BB-061D67814B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22911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8" name="Subtitle 2"/>
          <p:cNvSpPr txBox="1">
            <a:spLocks/>
          </p:cNvSpPr>
          <p:nvPr userDrawn="1"/>
        </p:nvSpPr>
        <p:spPr>
          <a:xfrm>
            <a:off x="203200" y="4802188"/>
            <a:ext cx="1879600" cy="255587"/>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THE RITZ-CARLTON, BALI, INDONESIA</a:t>
            </a:r>
          </a:p>
        </p:txBody>
      </p:sp>
      <p:pic>
        <p:nvPicPr>
          <p:cNvPr id="9" name="Picture 9"/>
          <p:cNvPicPr>
            <a:picLocks noChangeAspect="1"/>
          </p:cNvPicPr>
          <p:nvPr userDrawn="1"/>
        </p:nvPicPr>
        <p:blipFill>
          <a:blip r:embed="rId3" cstate="email">
            <a:extLst>
              <a:ext uri="{28A0092B-C50C-407E-A947-70E740481C1C}">
                <a14:useLocalDpi xmlns:a14="http://schemas.microsoft.com/office/drawing/2010/main"/>
              </a:ext>
            </a:extLst>
          </a:blip>
          <a:srcRect l="35321" t="-216475" r="26106" b="-210979"/>
          <a:stretch>
            <a:fillRect/>
          </a:stretch>
        </p:blipFill>
        <p:spPr bwMode="auto">
          <a:xfrm flipV="1">
            <a:off x="0" y="4618038"/>
            <a:ext cx="9144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9"/>
          <p:cNvSpPr>
            <a:spLocks noGrp="1"/>
          </p:cNvSpPr>
          <p:nvPr>
            <p:ph type="title" hasCustomPrompt="1"/>
          </p:nvPr>
        </p:nvSpPr>
        <p:spPr>
          <a:xfrm>
            <a:off x="0" y="760525"/>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4"/>
          <p:cNvSpPr>
            <a:spLocks noGrp="1"/>
          </p:cNvSpPr>
          <p:nvPr>
            <p:ph type="body" sz="quarter" idx="12"/>
          </p:nvPr>
        </p:nvSpPr>
        <p:spPr>
          <a:xfrm>
            <a:off x="0" y="1808070"/>
            <a:ext cx="9144000" cy="774863"/>
          </a:xfrm>
          <a:ln>
            <a:noFill/>
          </a:ln>
        </p:spPr>
        <p:txBody>
          <a:bodyPr>
            <a:normAutofit/>
          </a:bodyPr>
          <a:lstStyle>
            <a:lvl1pPr marL="0" indent="0" algn="ctr">
              <a:buNone/>
              <a:defRPr sz="1050" b="0" i="0" kern="100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9" name="Text Placeholder 24"/>
          <p:cNvSpPr>
            <a:spLocks noGrp="1"/>
          </p:cNvSpPr>
          <p:nvPr>
            <p:ph type="body" sz="quarter" idx="11"/>
          </p:nvPr>
        </p:nvSpPr>
        <p:spPr>
          <a:xfrm>
            <a:off x="0" y="1440037"/>
            <a:ext cx="9158259" cy="914400"/>
          </a:xfrm>
          <a:ln>
            <a:noFill/>
          </a:ln>
        </p:spPr>
        <p:txBody>
          <a:bodyPr>
            <a:normAutofit/>
          </a:bodyPr>
          <a:lstStyle>
            <a:lvl1pPr marL="0" indent="0" algn="ctr">
              <a:buNone/>
              <a:defRPr sz="1300" b="0" i="1" spc="50" baseline="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1" name="Picture 10" descr="A close up of a sign&#10;&#10;Description automatically generated">
            <a:extLst>
              <a:ext uri="{FF2B5EF4-FFF2-40B4-BE49-F238E27FC236}">
                <a16:creationId xmlns:a16="http://schemas.microsoft.com/office/drawing/2014/main" id="{22DA3D04-CD70-054F-84B7-0DE0B72E94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134558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yout - 3 images">
    <p:spTree>
      <p:nvGrpSpPr>
        <p:cNvPr id="1" name=""/>
        <p:cNvGrpSpPr/>
        <p:nvPr/>
      </p:nvGrpSpPr>
      <p:grpSpPr>
        <a:xfrm>
          <a:off x="0" y="0"/>
          <a:ext cx="0" cy="0"/>
          <a:chOff x="0" y="0"/>
          <a:chExt cx="0" cy="0"/>
        </a:xfrm>
      </p:grpSpPr>
      <p:sp>
        <p:nvSpPr>
          <p:cNvPr id="9" name="TextBox 8"/>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10"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FBB3C932-830B-B94D-88FE-25BAC5BF092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12" name="Slide Number Placeholder 3"/>
          <p:cNvSpPr txBox="1">
            <a:spLocks/>
          </p:cNvSpPr>
          <p:nvPr userDrawn="1"/>
        </p:nvSpPr>
        <p:spPr>
          <a:xfrm>
            <a:off x="470363"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5" name="Text Placeholder 28"/>
          <p:cNvSpPr>
            <a:spLocks noGrp="1"/>
          </p:cNvSpPr>
          <p:nvPr>
            <p:ph type="body" sz="quarter" idx="10"/>
          </p:nvPr>
        </p:nvSpPr>
        <p:spPr>
          <a:xfrm>
            <a:off x="749258" y="2847693"/>
            <a:ext cx="2696098"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2"/>
          <p:cNvSpPr>
            <a:spLocks noGrp="1"/>
          </p:cNvSpPr>
          <p:nvPr>
            <p:ph type="pic" sz="quarter" idx="11"/>
          </p:nvPr>
        </p:nvSpPr>
        <p:spPr>
          <a:xfrm>
            <a:off x="749257" y="1044293"/>
            <a:ext cx="2513219" cy="1648108"/>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9" name="Text Placeholder 28"/>
          <p:cNvSpPr>
            <a:spLocks noGrp="1"/>
          </p:cNvSpPr>
          <p:nvPr>
            <p:ph type="body" sz="quarter" idx="12"/>
          </p:nvPr>
        </p:nvSpPr>
        <p:spPr>
          <a:xfrm>
            <a:off x="3521276"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13"/>
          </p:nvPr>
        </p:nvSpPr>
        <p:spPr>
          <a:xfrm>
            <a:off x="3521276"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17" name="Picture Placeholder 2"/>
          <p:cNvSpPr>
            <a:spLocks noGrp="1"/>
          </p:cNvSpPr>
          <p:nvPr>
            <p:ph type="pic" sz="quarter" idx="14"/>
          </p:nvPr>
        </p:nvSpPr>
        <p:spPr>
          <a:xfrm>
            <a:off x="6295230" y="1044292"/>
            <a:ext cx="2513219" cy="164810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23" name="Text Placeholder 28"/>
          <p:cNvSpPr>
            <a:spLocks noGrp="1"/>
          </p:cNvSpPr>
          <p:nvPr>
            <p:ph type="body" sz="quarter" idx="15"/>
          </p:nvPr>
        </p:nvSpPr>
        <p:spPr>
          <a:xfrm>
            <a:off x="6295230" y="2847693"/>
            <a:ext cx="2635153" cy="1645567"/>
          </a:xfrm>
        </p:spPr>
        <p:txBody>
          <a:bodyPr>
            <a:normAutofit/>
          </a:bodyPr>
          <a:lstStyle>
            <a:lvl1pPr>
              <a:defRPr sz="1400" b="0"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31"/>
          <p:cNvSpPr>
            <a:spLocks noGrp="1"/>
          </p:cNvSpPr>
          <p:nvPr>
            <p:ph type="title"/>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8" name="Text Placeholder 28"/>
          <p:cNvSpPr>
            <a:spLocks noGrp="1"/>
          </p:cNvSpPr>
          <p:nvPr>
            <p:ph type="body" sz="quarter" idx="16" hasCustomPrompt="1"/>
          </p:nvPr>
        </p:nvSpPr>
        <p:spPr>
          <a:xfrm>
            <a:off x="752353"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1" name="Text Placeholder 28"/>
          <p:cNvSpPr>
            <a:spLocks noGrp="1"/>
          </p:cNvSpPr>
          <p:nvPr>
            <p:ph type="body" sz="quarter" idx="17" hasCustomPrompt="1"/>
          </p:nvPr>
        </p:nvSpPr>
        <p:spPr>
          <a:xfrm>
            <a:off x="3520631"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sp>
        <p:nvSpPr>
          <p:cNvPr id="22" name="Text Placeholder 28"/>
          <p:cNvSpPr>
            <a:spLocks noGrp="1"/>
          </p:cNvSpPr>
          <p:nvPr>
            <p:ph type="body" sz="quarter" idx="18" hasCustomPrompt="1"/>
          </p:nvPr>
        </p:nvSpPr>
        <p:spPr>
          <a:xfrm>
            <a:off x="6300484" y="2472195"/>
            <a:ext cx="2513635" cy="296086"/>
          </a:xfrm>
        </p:spPr>
        <p:txBody>
          <a:bodyPr>
            <a:normAutofit/>
          </a:bodyPr>
          <a:lstStyle>
            <a:lvl1pPr marL="0" indent="0" algn="r">
              <a:buFontTx/>
              <a:buNone/>
              <a:defRPr sz="700" b="1" i="0">
                <a:solidFill>
                  <a:srgbClr val="231C17"/>
                </a:solidFill>
                <a:latin typeface="Swiss721 BT" charset="0"/>
                <a:ea typeface="Swiss721 BT" charset="0"/>
                <a:cs typeface="Swiss721 BT" charset="0"/>
              </a:defRPr>
            </a:lvl1pPr>
            <a:lvl2pPr>
              <a:defRPr sz="12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100" b="0" i="0">
                <a:solidFill>
                  <a:srgbClr val="231C17"/>
                </a:solidFill>
                <a:latin typeface="Swiss721 BT" charset="0"/>
                <a:ea typeface="Swiss721 BT" charset="0"/>
                <a:cs typeface="Swiss721 BT" charset="0"/>
              </a:defRPr>
            </a:lvl4pPr>
            <a:lvl5pPr>
              <a:defRPr sz="1100" b="0" i="0">
                <a:solidFill>
                  <a:srgbClr val="231C17"/>
                </a:solidFill>
                <a:latin typeface="Swiss721 BT" charset="0"/>
                <a:ea typeface="Swiss721 BT" charset="0"/>
                <a:cs typeface="Swiss721 BT" charset="0"/>
              </a:defRPr>
            </a:lvl5pPr>
          </a:lstStyle>
          <a:p>
            <a:pPr lvl="0"/>
            <a:r>
              <a:rPr lang="en-US" dirty="0"/>
              <a:t>Click to add caption</a:t>
            </a:r>
          </a:p>
        </p:txBody>
      </p:sp>
      <p:pic>
        <p:nvPicPr>
          <p:cNvPr id="25" name="Picture 24" descr="A close up of a sign&#10;&#10;Description automatically generated">
            <a:extLst>
              <a:ext uri="{FF2B5EF4-FFF2-40B4-BE49-F238E27FC236}">
                <a16:creationId xmlns:a16="http://schemas.microsoft.com/office/drawing/2014/main" id="{DFA76DFF-670C-AB4F-89B6-102AADA684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5736391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yout - table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A965F47-2A0A-374C-A92A-8CD27D2184C1}"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8306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AC0F73C9-C915-F24F-96F2-4285BCCAD4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180609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 table 3">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669366C5-8CD8-0643-8CC7-FABA0CFD890A}"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7" name="Table Placeholder 6"/>
          <p:cNvSpPr>
            <a:spLocks noGrp="1"/>
          </p:cNvSpPr>
          <p:nvPr>
            <p:ph type="tbl" sz="quarter" idx="10"/>
          </p:nvPr>
        </p:nvSpPr>
        <p:spPr>
          <a:xfrm>
            <a:off x="687078" y="1011794"/>
            <a:ext cx="8024844" cy="3511045"/>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1BB8ABAC-C9B9-4D41-80C9-BD4437AAB7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560827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yout - char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3E9FC6EB-7E81-634B-8902-5C70CE2B92CF}"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8" y="1011793"/>
            <a:ext cx="8044635" cy="3519239"/>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pic>
        <p:nvPicPr>
          <p:cNvPr id="10" name="Picture 9" descr="A close up of a sign&#10;&#10;Description automatically generated">
            <a:extLst>
              <a:ext uri="{FF2B5EF4-FFF2-40B4-BE49-F238E27FC236}">
                <a16:creationId xmlns:a16="http://schemas.microsoft.com/office/drawing/2014/main" id="{F90AE762-DECE-5448-AA2E-50E67D9DB4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2408806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yout - chart 2">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6" name="Picture 6"/>
          <p:cNvPicPr>
            <a:picLocks noChangeAspect="1"/>
          </p:cNvPicPr>
          <p:nvPr userDrawn="1"/>
        </p:nvPicPr>
        <p:blipFill>
          <a:blip r:embed="rId2"/>
          <a:srcRect/>
          <a:stretch/>
        </p:blipFill>
        <p:spPr bwMode="auto">
          <a:xfrm flipV="1">
            <a:off x="0" y="398463"/>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0363B57C-EEC3-2F44-AE43-7C36B1DCBA25}"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8"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5" name="Chart Placeholder 4"/>
          <p:cNvSpPr>
            <a:spLocks noGrp="1"/>
          </p:cNvSpPr>
          <p:nvPr>
            <p:ph type="chart" sz="quarter" idx="10"/>
          </p:nvPr>
        </p:nvSpPr>
        <p:spPr>
          <a:xfrm>
            <a:off x="687079" y="1011794"/>
            <a:ext cx="3856156"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sp>
        <p:nvSpPr>
          <p:cNvPr id="9" name="Title 31"/>
          <p:cNvSpPr>
            <a:spLocks noGrp="1"/>
          </p:cNvSpPr>
          <p:nvPr>
            <p:ph type="title" hasCustomPrompt="1"/>
          </p:nvPr>
        </p:nvSpPr>
        <p:spPr>
          <a:xfrm>
            <a:off x="677681" y="3050"/>
            <a:ext cx="8321192" cy="1041242"/>
          </a:xfrm>
          <a:noFill/>
        </p:spPr>
        <p:txBody>
          <a:bodyPr>
            <a:normAutofit/>
          </a:bodyPr>
          <a:lstStyle>
            <a:lvl1pPr>
              <a:defRPr sz="1800" b="1" i="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Chart Placeholder 4"/>
          <p:cNvSpPr>
            <a:spLocks noGrp="1"/>
          </p:cNvSpPr>
          <p:nvPr>
            <p:ph type="chart" sz="quarter" idx="11"/>
          </p:nvPr>
        </p:nvSpPr>
        <p:spPr>
          <a:xfrm>
            <a:off x="4718046" y="1002830"/>
            <a:ext cx="4101353" cy="3511046"/>
          </a:xfrm>
        </p:spPr>
        <p:txBody>
          <a:bodyPr rtlCol="0">
            <a:normAutofit/>
          </a:bodyPr>
          <a:lstStyle>
            <a:lvl1pPr>
              <a:defRPr b="0" i="0">
                <a:latin typeface="Swiss721 BT" panose="020B0904030502020204" pitchFamily="34" charset="0"/>
                <a:cs typeface="Swiss721 BT" panose="020B0904030502020204" pitchFamily="34" charset="0"/>
              </a:defRPr>
            </a:lvl1pPr>
          </a:lstStyle>
          <a:p>
            <a:pPr lvl="0"/>
            <a:r>
              <a:rPr lang="en-US" noProof="0"/>
              <a:t>Click icon to add chart</a:t>
            </a:r>
            <a:endParaRPr lang="en-US" noProof="0" dirty="0"/>
          </a:p>
        </p:txBody>
      </p:sp>
      <p:pic>
        <p:nvPicPr>
          <p:cNvPr id="10" name="Picture 9" descr="A close up of a sign&#10;&#10;Description automatically generated">
            <a:extLst>
              <a:ext uri="{FF2B5EF4-FFF2-40B4-BE49-F238E27FC236}">
                <a16:creationId xmlns:a16="http://schemas.microsoft.com/office/drawing/2014/main" id="{E8C25CEE-B030-C043-BA94-AFC7E292361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Tree>
    <p:extLst>
      <p:ext uri="{BB962C8B-B14F-4D97-AF65-F5344CB8AC3E}">
        <p14:creationId xmlns:p14="http://schemas.microsoft.com/office/powerpoint/2010/main" val="382517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4675188" y="-21590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TextBox 6"/>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11" name="Subtitle 2"/>
          <p:cNvSpPr txBox="1">
            <a:spLocks/>
          </p:cNvSpPr>
          <p:nvPr userDrawn="1"/>
        </p:nvSpPr>
        <p:spPr>
          <a:xfrm>
            <a:off x="100013" y="4802188"/>
            <a:ext cx="3546475" cy="341312"/>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sz="700" b="1" dirty="0">
                <a:solidFill>
                  <a:schemeClr val="bg1"/>
                </a:solidFill>
                <a:latin typeface="Swiss721 BT" charset="0"/>
                <a:ea typeface="Swiss721 BT" charset="0"/>
                <a:cs typeface="Swiss721 BT" charset="0"/>
              </a:rPr>
              <a:t>SANTA MARINA, A LUXURY COLLECTION RESORT, MYKONOS, GREECE</a:t>
            </a:r>
          </a:p>
        </p:txBody>
      </p:sp>
      <p:pic>
        <p:nvPicPr>
          <p:cNvPr id="12" name="Picture 10"/>
          <p:cNvPicPr>
            <a:picLocks noChangeAspect="1"/>
          </p:cNvPicPr>
          <p:nvPr userDrawn="1"/>
        </p:nvPicPr>
        <p:blipFill>
          <a:blip r:embed="rId3" cstate="email">
            <a:extLst>
              <a:ext uri="{28A0092B-C50C-407E-A947-70E740481C1C}">
                <a14:useLocalDpi xmlns:a14="http://schemas.microsoft.com/office/drawing/2010/main"/>
              </a:ext>
            </a:extLst>
          </a:blip>
          <a:srcRect l="32294" t="-153165" r="29135" b="-253165"/>
          <a:stretch>
            <a:fillRect/>
          </a:stretch>
        </p:blipFill>
        <p:spPr bwMode="auto">
          <a:xfrm flipV="1">
            <a:off x="0" y="4583113"/>
            <a:ext cx="9144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9" name="Text Placeholder 24"/>
          <p:cNvSpPr>
            <a:spLocks noGrp="1"/>
          </p:cNvSpPr>
          <p:nvPr>
            <p:ph type="body" sz="quarter" idx="12"/>
          </p:nvPr>
        </p:nvSpPr>
        <p:spPr>
          <a:xfrm>
            <a:off x="0" y="2094249"/>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sp>
        <p:nvSpPr>
          <p:cNvPr id="13" name="Text Placeholder 24"/>
          <p:cNvSpPr>
            <a:spLocks noGrp="1"/>
          </p:cNvSpPr>
          <p:nvPr>
            <p:ph type="body" sz="quarter" idx="11"/>
          </p:nvPr>
        </p:nvSpPr>
        <p:spPr>
          <a:xfrm>
            <a:off x="0" y="1667804"/>
            <a:ext cx="9158259" cy="914400"/>
          </a:xfrm>
          <a:ln>
            <a:noFill/>
          </a:ln>
        </p:spPr>
        <p:txBody>
          <a:bodyPr>
            <a:normAutofit/>
          </a:bodyPr>
          <a:lstStyle>
            <a:lvl1pPr marL="0" indent="0" algn="ctr">
              <a:buNone/>
              <a:defRPr sz="1500" b="0" i="1" spc="0">
                <a:ln>
                  <a:solidFill>
                    <a:schemeClr val="bg1"/>
                  </a:solidFill>
                </a:ln>
                <a:solidFill>
                  <a:schemeClr val="bg1"/>
                </a:solidFill>
                <a:latin typeface="Aldine721 BT" panose="02040603050506020403" pitchFamily="18" charset="0"/>
                <a:ea typeface="Aldine721 BT" panose="02040603050506020403" pitchFamily="18" charset="0"/>
                <a:cs typeface="Aldine721 BT" panose="02040603050506020403" pitchFamily="18" charset="0"/>
              </a:defRPr>
            </a:lvl1pPr>
          </a:lstStyle>
          <a:p>
            <a:pPr lvl="0"/>
            <a:r>
              <a:rPr lang="en-US" dirty="0"/>
              <a:t>Click to edit Master text styles</a:t>
            </a:r>
          </a:p>
        </p:txBody>
      </p:sp>
      <p:pic>
        <p:nvPicPr>
          <p:cNvPr id="15" name="Picture 14" descr="A close up of a sign&#10;&#10;Description automatically generated">
            <a:extLst>
              <a:ext uri="{FF2B5EF4-FFF2-40B4-BE49-F238E27FC236}">
                <a16:creationId xmlns:a16="http://schemas.microsoft.com/office/drawing/2014/main" id="{FECE67BC-6F4D-D24C-8679-0AE8C381F5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101404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212138" y="526891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sp>
        <p:nvSpPr>
          <p:cNvPr id="7" name="Subtitle 2"/>
          <p:cNvSpPr txBox="1">
            <a:spLocks/>
          </p:cNvSpPr>
          <p:nvPr userDrawn="1"/>
        </p:nvSpPr>
        <p:spPr>
          <a:xfrm>
            <a:off x="5162550" y="4826000"/>
            <a:ext cx="3830638" cy="231775"/>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fontAlgn="auto">
              <a:spcAft>
                <a:spcPts val="0"/>
              </a:spcAft>
              <a:defRPr/>
            </a:pPr>
            <a:r>
              <a:rPr lang="en-US" sz="700" b="1" dirty="0">
                <a:solidFill>
                  <a:schemeClr val="bg1"/>
                </a:solidFill>
                <a:latin typeface="Swiss721 BT" charset="0"/>
                <a:ea typeface="Swiss721 BT" charset="0"/>
                <a:cs typeface="Swiss721 BT" charset="0"/>
              </a:rPr>
              <a:t>HOTEL MARQUÉS DE RISCAL, A LUXURY COLLECTION HOTEL, ELCIEGO, SPAIN</a:t>
            </a:r>
          </a:p>
        </p:txBody>
      </p:sp>
      <p:pic>
        <p:nvPicPr>
          <p:cNvPr id="8" name="Picture 9"/>
          <p:cNvPicPr>
            <a:picLocks noChangeAspect="1"/>
          </p:cNvPicPr>
          <p:nvPr userDrawn="1"/>
        </p:nvPicPr>
        <p:blipFill>
          <a:blip r:embed="rId3" cstate="email">
            <a:extLst>
              <a:ext uri="{28A0092B-C50C-407E-A947-70E740481C1C}">
                <a14:useLocalDpi xmlns:a14="http://schemas.microsoft.com/office/drawing/2010/main"/>
              </a:ext>
            </a:extLst>
          </a:blip>
          <a:srcRect l="39246" t="-385336" b="-571745"/>
          <a:stretch>
            <a:fillRect/>
          </a:stretch>
        </p:blipFill>
        <p:spPr bwMode="auto">
          <a:xfrm flipV="1">
            <a:off x="0" y="4617435"/>
            <a:ext cx="53721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hasCustomPrompt="1"/>
          </p:nvPr>
        </p:nvSpPr>
        <p:spPr>
          <a:xfrm>
            <a:off x="0" y="889267"/>
            <a:ext cx="9144000" cy="857250"/>
          </a:xfrm>
          <a:prstGeom prst="rect">
            <a:avLst/>
          </a:prstGeom>
          <a:ln>
            <a:noFill/>
          </a:ln>
        </p:spPr>
        <p:txBody>
          <a:bodyPr>
            <a:noAutofit/>
          </a:bodyPr>
          <a:lstStyle>
            <a:lvl1pPr algn="ctr">
              <a:defRPr sz="3200" b="1" i="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stStyle>
          <a:p>
            <a:r>
              <a:rPr lang="en-US" dirty="0"/>
              <a:t>CLICK TO EDIT MASTER TITLE STYLE</a:t>
            </a:r>
          </a:p>
        </p:txBody>
      </p:sp>
      <p:sp>
        <p:nvSpPr>
          <p:cNvPr id="11" name="Text Placeholder 24"/>
          <p:cNvSpPr>
            <a:spLocks noGrp="1"/>
          </p:cNvSpPr>
          <p:nvPr>
            <p:ph type="body" sz="quarter" idx="12"/>
          </p:nvPr>
        </p:nvSpPr>
        <p:spPr>
          <a:xfrm>
            <a:off x="0" y="1764736"/>
            <a:ext cx="9144000" cy="774863"/>
          </a:xfrm>
          <a:ln>
            <a:noFill/>
          </a:ln>
        </p:spPr>
        <p:txBody>
          <a:bodyPr>
            <a:normAutofit/>
          </a:bodyPr>
          <a:lstStyle>
            <a:lvl1pPr marL="0" indent="0" algn="ctr">
              <a:buNone/>
              <a:defRPr sz="1050" b="0" i="0" spc="50" baseline="0">
                <a:ln>
                  <a:solidFill>
                    <a:schemeClr val="bg1"/>
                  </a:solidFill>
                </a:ln>
                <a:solidFill>
                  <a:schemeClr val="bg1"/>
                </a:solidFill>
                <a:latin typeface="Swiss721 Lt BT" panose="020B0403020202020204" pitchFamily="34" charset="0"/>
                <a:ea typeface="Swiss721 Lt BT" panose="020B0403020202020204" pitchFamily="34" charset="0"/>
                <a:cs typeface="Swiss721 Lt BT" panose="020B0403020202020204" pitchFamily="34" charset="0"/>
              </a:defRPr>
            </a:lvl1pPr>
          </a:lstStyle>
          <a:p>
            <a:pPr lvl="0"/>
            <a:r>
              <a:rPr lang="en-US" dirty="0"/>
              <a:t>Click to edit Master text styles</a:t>
            </a:r>
          </a:p>
        </p:txBody>
      </p:sp>
      <p:pic>
        <p:nvPicPr>
          <p:cNvPr id="12" name="Picture 11" descr="A close up of a sign&#10;&#10;Description automatically generated">
            <a:extLst>
              <a:ext uri="{FF2B5EF4-FFF2-40B4-BE49-F238E27FC236}">
                <a16:creationId xmlns:a16="http://schemas.microsoft.com/office/drawing/2014/main" id="{ACE9CE5D-4EBD-0149-9157-74EBBF76CF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40480" y="201168"/>
            <a:ext cx="1519572" cy="712170"/>
          </a:xfrm>
          <a:prstGeom prst="rect">
            <a:avLst/>
          </a:prstGeom>
        </p:spPr>
      </p:pic>
    </p:spTree>
    <p:extLst>
      <p:ext uri="{BB962C8B-B14F-4D97-AF65-F5344CB8AC3E}">
        <p14:creationId xmlns:p14="http://schemas.microsoft.com/office/powerpoint/2010/main" val="64740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76238" y="-2349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defRPr/>
            </a:pPr>
            <a:endParaRPr lang="en-US" altLang="en-US"/>
          </a:p>
        </p:txBody>
      </p:sp>
      <p:pic>
        <p:nvPicPr>
          <p:cNvPr id="5" name="Picture 6"/>
          <p:cNvPicPr>
            <a:picLocks noChangeAspect="1"/>
          </p:cNvPicPr>
          <p:nvPr userDrawn="1"/>
        </p:nvPicPr>
        <p:blipFill>
          <a:blip r:embed="rId2"/>
          <a:srcRect/>
          <a:stretch/>
        </p:blipFill>
        <p:spPr bwMode="auto">
          <a:xfrm flipV="1">
            <a:off x="0" y="439738"/>
            <a:ext cx="708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userDrawn="1"/>
        </p:nvSpPr>
        <p:spPr>
          <a:xfrm>
            <a:off x="193675" y="4779963"/>
            <a:ext cx="2133600"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fld id="{450C51D9-6209-AE4B-9FA1-29A93C02F8F9}" type="slidenum">
              <a:rPr lang="en-US" sz="600" b="0" smtClean="0">
                <a:solidFill>
                  <a:schemeClr val="tx1">
                    <a:lumMod val="65000"/>
                    <a:lumOff val="35000"/>
                  </a:schemeClr>
                </a:solidFill>
                <a:latin typeface="Swiss721 BT" charset="0"/>
                <a:ea typeface="Swiss721 BT" charset="0"/>
                <a:cs typeface="Swiss721 BT" charset="0"/>
              </a:rPr>
              <a:pPr algn="l" fontAlgn="auto">
                <a:spcBef>
                  <a:spcPts val="0"/>
                </a:spcBef>
                <a:spcAft>
                  <a:spcPts val="0"/>
                </a:spcAft>
                <a:defRPr/>
              </a:pPr>
              <a:t>‹#›</a:t>
            </a:fld>
            <a:endParaRPr lang="en-US" sz="600" b="0" dirty="0">
              <a:solidFill>
                <a:schemeClr val="tx1">
                  <a:lumMod val="65000"/>
                  <a:lumOff val="35000"/>
                </a:schemeClr>
              </a:solidFill>
              <a:latin typeface="Swiss721 BT" charset="0"/>
              <a:ea typeface="Swiss721 BT" charset="0"/>
              <a:cs typeface="Swiss721 BT" charset="0"/>
            </a:endParaRPr>
          </a:p>
        </p:txBody>
      </p:sp>
      <p:sp>
        <p:nvSpPr>
          <p:cNvPr id="7" name="Slide Number Placeholder 3"/>
          <p:cNvSpPr txBox="1">
            <a:spLocks/>
          </p:cNvSpPr>
          <p:nvPr userDrawn="1"/>
        </p:nvSpPr>
        <p:spPr>
          <a:xfrm>
            <a:off x="458788" y="4779963"/>
            <a:ext cx="6702425" cy="274637"/>
          </a:xfrm>
          <a:prstGeom prst="rect">
            <a:avLst/>
          </a:prstGeom>
        </p:spPr>
        <p:txBody>
          <a:bodyPr anchor="ctr"/>
          <a:lstStyle>
            <a:defPPr>
              <a:defRPr lang="en-US"/>
            </a:defPPr>
            <a:lvl1pPr marL="0" algn="r" defTabSz="457200" rtl="0" eaLnBrk="1" latinLnBrk="0" hangingPunct="1">
              <a:defRPr sz="800" b="1" i="0" kern="1200">
                <a:solidFill>
                  <a:srgbClr val="A5A5A5"/>
                </a:solidFill>
                <a:latin typeface="BrownStd"/>
                <a:ea typeface="+mn-ea"/>
                <a:cs typeface="BrownSt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600" b="0" dirty="0">
                <a:solidFill>
                  <a:schemeClr val="tx1">
                    <a:lumMod val="65000"/>
                    <a:lumOff val="35000"/>
                  </a:schemeClr>
                </a:solidFill>
                <a:latin typeface="Swiss721 BT" charset="0"/>
                <a:ea typeface="Swiss721 BT" charset="0"/>
                <a:cs typeface="Swiss721 BT" charset="0"/>
              </a:rPr>
              <a:t>©</a:t>
            </a:r>
            <a:r>
              <a:rPr lang="is-IS" sz="600" b="0" dirty="0">
                <a:solidFill>
                  <a:schemeClr val="tx1">
                    <a:lumMod val="65000"/>
                    <a:lumOff val="35000"/>
                  </a:schemeClr>
                </a:solidFill>
                <a:latin typeface="Swiss721 BT" charset="0"/>
                <a:ea typeface="Swiss721 BT" charset="0"/>
                <a:cs typeface="Swiss721 BT" charset="0"/>
              </a:rPr>
              <a:t>2019</a:t>
            </a:r>
            <a:r>
              <a:rPr lang="en-US" sz="600" b="0" dirty="0">
                <a:solidFill>
                  <a:schemeClr val="tx1">
                    <a:lumMod val="65000"/>
                    <a:lumOff val="35000"/>
                  </a:schemeClr>
                </a:solidFill>
                <a:latin typeface="Swiss721 BT" charset="0"/>
                <a:ea typeface="Swiss721 BT" charset="0"/>
                <a:cs typeface="Swiss721 BT" charset="0"/>
              </a:rPr>
              <a:t> MARRIOTT INTERNATIONAL, INC. All Rights Reserved. Confidential and proprietary — may not be reproduced or distributed without the prior written consent of Marriott.</a:t>
            </a:r>
          </a:p>
        </p:txBody>
      </p:sp>
      <p:sp>
        <p:nvSpPr>
          <p:cNvPr id="14" name="Text Placeholder 28"/>
          <p:cNvSpPr>
            <a:spLocks noGrp="1"/>
          </p:cNvSpPr>
          <p:nvPr>
            <p:ph type="body" sz="quarter" idx="10"/>
          </p:nvPr>
        </p:nvSpPr>
        <p:spPr>
          <a:xfrm>
            <a:off x="678505" y="1044292"/>
            <a:ext cx="8321192" cy="2643422"/>
          </a:xfrm>
        </p:spPr>
        <p:txBody>
          <a:bodyPr>
            <a:normAutofit/>
          </a:bodyPr>
          <a:lstStyle>
            <a:lvl1pPr>
              <a:defRPr sz="1600" b="0" i="0">
                <a:solidFill>
                  <a:srgbClr val="231C17"/>
                </a:solidFill>
                <a:latin typeface="Swiss721 BT" charset="0"/>
                <a:ea typeface="Swiss721 BT" charset="0"/>
                <a:cs typeface="Swiss721 BT" charset="0"/>
              </a:defRPr>
            </a:lvl1pPr>
            <a:lvl2pPr>
              <a:defRPr sz="1400" b="0" i="0">
                <a:solidFill>
                  <a:srgbClr val="231C17"/>
                </a:solidFill>
                <a:latin typeface="Swiss721 BT" charset="0"/>
                <a:ea typeface="Swiss721 BT" charset="0"/>
                <a:cs typeface="Swiss721 BT" charset="0"/>
              </a:defRPr>
            </a:lvl2pPr>
            <a:lvl3pPr>
              <a:defRPr sz="1200" b="0" i="0">
                <a:solidFill>
                  <a:srgbClr val="231C17"/>
                </a:solidFill>
                <a:latin typeface="Swiss721 BT" charset="0"/>
                <a:ea typeface="Swiss721 BT" charset="0"/>
                <a:cs typeface="Swiss721 BT" charset="0"/>
              </a:defRPr>
            </a:lvl3pPr>
            <a:lvl4pPr>
              <a:defRPr sz="1200" b="0" i="0">
                <a:solidFill>
                  <a:srgbClr val="231C17"/>
                </a:solidFill>
                <a:latin typeface="Swiss721 BT" charset="0"/>
                <a:ea typeface="Swiss721 BT" charset="0"/>
                <a:cs typeface="Swiss721 BT" charset="0"/>
              </a:defRPr>
            </a:lvl4pPr>
            <a:lvl5pPr>
              <a:defRPr sz="1200" b="0" i="0">
                <a:solidFill>
                  <a:srgbClr val="231C17"/>
                </a:solidFill>
                <a:latin typeface="Swiss721 BT" charset="0"/>
                <a:ea typeface="Swiss721 BT" charset="0"/>
                <a:cs typeface="Swiss721 B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A close up of a sign&#10;&#10;Description automatically generated">
            <a:extLst>
              <a:ext uri="{FF2B5EF4-FFF2-40B4-BE49-F238E27FC236}">
                <a16:creationId xmlns:a16="http://schemas.microsoft.com/office/drawing/2014/main" id="{0863828C-4A43-5043-92FA-8B94AD42B92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83296" y="4626864"/>
            <a:ext cx="1020554" cy="478298"/>
          </a:xfrm>
          <a:prstGeom prst="rect">
            <a:avLst/>
          </a:prstGeom>
        </p:spPr>
      </p:pic>
      <p:sp>
        <p:nvSpPr>
          <p:cNvPr id="2" name="Title 1">
            <a:extLst>
              <a:ext uri="{FF2B5EF4-FFF2-40B4-BE49-F238E27FC236}">
                <a16:creationId xmlns:a16="http://schemas.microsoft.com/office/drawing/2014/main" id="{246F105A-0FD3-8C47-93F1-2EF4CE665B0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9EB9AC-2F2E-E74E-9BAA-E8587C29D90F}"/>
              </a:ext>
            </a:extLst>
          </p:cNvPr>
          <p:cNvSpPr>
            <a:spLocks noGrp="1"/>
          </p:cNvSpPr>
          <p:nvPr>
            <p:ph type="sldNum" sz="quarter" idx="11"/>
          </p:nvPr>
        </p:nvSpPr>
        <p:spPr/>
        <p:txBody>
          <a:bodyPr/>
          <a:lstStyle/>
          <a:p>
            <a:pPr>
              <a:defRPr/>
            </a:pPr>
            <a:fld id="{715B0AD5-9FA0-A94F-82FE-4CE4E1FBE6E3}" type="slidenum">
              <a:rPr lang="en-US" smtClean="0"/>
              <a:pPr>
                <a:defRPr/>
              </a:pPr>
              <a:t>‹#›</a:t>
            </a:fld>
            <a:endParaRPr lang="en-US" dirty="0"/>
          </a:p>
        </p:txBody>
      </p:sp>
    </p:spTree>
    <p:extLst>
      <p:ext uri="{BB962C8B-B14F-4D97-AF65-F5344CB8AC3E}">
        <p14:creationId xmlns:p14="http://schemas.microsoft.com/office/powerpoint/2010/main" val="37376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vmlDrawing" Target="../drawings/vmlDrawing2.v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oleObject" Target="../embeddings/oleObject2.bin"/><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ags" Target="../tags/tag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extLst>
              <p:ext uri="{D42A27DB-BD31-4B8C-83A1-F6EECF244321}">
                <p14:modId xmlns:p14="http://schemas.microsoft.com/office/powerpoint/2010/main" val="208111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98" name="think-cell Slide" r:id="rId37" imgW="175" imgH="175" progId="TCLayout.ActiveDocument.1">
                  <p:embed/>
                </p:oleObj>
              </mc:Choice>
              <mc:Fallback>
                <p:oleObj name="think-cell Slide" r:id="rId37" imgW="175" imgH="175"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
        <p:nvSpPr>
          <p:cNvPr id="4" name="Title Placeholder 3">
            <a:extLst>
              <a:ext uri="{FF2B5EF4-FFF2-40B4-BE49-F238E27FC236}">
                <a16:creationId xmlns:a16="http://schemas.microsoft.com/office/drawing/2014/main" id="{1F48C3F1-F103-8A49-9385-99683AF01FF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865" r:id="rId1"/>
    <p:sldLayoutId id="2147483867" r:id="rId2"/>
    <p:sldLayoutId id="2147483868" r:id="rId3"/>
    <p:sldLayoutId id="2147483866" r:id="rId4"/>
    <p:sldLayoutId id="2147483869" r:id="rId5"/>
    <p:sldLayoutId id="2147483870" r:id="rId6"/>
    <p:sldLayoutId id="2147483871" r:id="rId7"/>
    <p:sldLayoutId id="2147483872" r:id="rId8"/>
    <p:sldLayoutId id="2147483875" r:id="rId9"/>
    <p:sldLayoutId id="2147483874" r:id="rId10"/>
    <p:sldLayoutId id="2147483876" r:id="rId11"/>
    <p:sldLayoutId id="2147483877" r:id="rId12"/>
    <p:sldLayoutId id="2147483878" r:id="rId13"/>
    <p:sldLayoutId id="2147483880" r:id="rId14"/>
    <p:sldLayoutId id="2147483879"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6" r:id="rId30"/>
    <p:sldLayoutId id="2147483897" r:id="rId31"/>
    <p:sldLayoutId id="2147483898"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0B4A48-3F03-405E-850E-54E9A4C93CA9}"/>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46" name="think-cell Slide" r:id="rId37" imgW="175" imgH="175" progId="TCLayout.ActiveDocument.1">
                  <p:embed/>
                </p:oleObj>
              </mc:Choice>
              <mc:Fallback>
                <p:oleObj name="think-cell Slide" r:id="rId37" imgW="175" imgH="175" progId="TCLayout.ActiveDocument.1">
                  <p:embed/>
                  <p:pic>
                    <p:nvPicPr>
                      <p:cNvPr id="3" name="Object 2" hidden="1">
                        <a:extLst>
                          <a:ext uri="{FF2B5EF4-FFF2-40B4-BE49-F238E27FC236}">
                            <a16:creationId xmlns:a16="http://schemas.microsoft.com/office/drawing/2014/main" id="{FA0B4A48-3F03-405E-850E-54E9A4C93CA9}"/>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E915A8-6C31-4618-99A5-095FC9CCBCD5}"/>
              </a:ext>
            </a:extLst>
          </p:cNvPr>
          <p:cNvSpPr/>
          <p:nvPr userDrawn="1">
            <p:custDataLst>
              <p:tags r:id="rId36"/>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a:endParaRPr lang="en-US" sz="2000" b="1" i="0" baseline="0" dirty="0">
              <a:latin typeface="Swiss721 BlkCn BT" panose="020B0806030502040204" pitchFamily="34" charset="0"/>
              <a:sym typeface="Swiss721 BlkCn BT" panose="020B0806030502040204" pitchFamily="34" charset="0"/>
            </a:endParaRPr>
          </a:p>
        </p:txBody>
      </p:sp>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fontAlgn="auto" hangingPunct="1">
              <a:spcBef>
                <a:spcPts val="0"/>
              </a:spcBef>
              <a:spcAft>
                <a:spcPts val="0"/>
              </a:spcAft>
              <a:defRPr sz="800" b="0" i="0">
                <a:solidFill>
                  <a:schemeClr val="tx1">
                    <a:tint val="75000"/>
                  </a:schemeClr>
                </a:solidFill>
                <a:latin typeface="Swiss721 BT" charset="0"/>
                <a:ea typeface="Swiss721 BT" charset="0"/>
                <a:cs typeface="Swiss721 BT" charset="0"/>
              </a:defRPr>
            </a:lvl1pPr>
          </a:lstStyle>
          <a:p>
            <a:pPr>
              <a:defRPr/>
            </a:pPr>
            <a:fld id="{715B0AD5-9FA0-A94F-82FE-4CE4E1FBE6E3}" type="slidenum">
              <a:rPr lang="en-US"/>
              <a:pPr>
                <a:defRPr/>
              </a:pPr>
              <a:t>‹#›</a:t>
            </a:fld>
            <a:endParaRPr lang="en-US" dirty="0"/>
          </a:p>
        </p:txBody>
      </p:sp>
    </p:spTree>
    <p:extLst>
      <p:ext uri="{BB962C8B-B14F-4D97-AF65-F5344CB8AC3E}">
        <p14:creationId xmlns:p14="http://schemas.microsoft.com/office/powerpoint/2010/main" val="266513582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Lst>
  <p:hf sldNum="0" hdr="0" dt="0"/>
  <p:txStyles>
    <p:titleStyle>
      <a:lvl1pPr algn="l" defTabSz="457200" rtl="0" eaLnBrk="0" fontAlgn="base" hangingPunct="0">
        <a:spcBef>
          <a:spcPct val="0"/>
        </a:spcBef>
        <a:spcAft>
          <a:spcPct val="0"/>
        </a:spcAft>
        <a:defRPr sz="2000" b="1" kern="1200">
          <a:solidFill>
            <a:srgbClr val="231C17"/>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60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40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image" Target="../media/image1.emf"/><Relationship Id="rId12" Type="http://schemas.openxmlformats.org/officeDocument/2006/relationships/image" Target="../media/image43.sv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8.bin"/><Relationship Id="rId11" Type="http://schemas.openxmlformats.org/officeDocument/2006/relationships/image" Target="../media/image42.png"/><Relationship Id="rId5" Type="http://schemas.openxmlformats.org/officeDocument/2006/relationships/notesSlide" Target="../notesSlides/notesSlide13.xml"/><Relationship Id="rId10" Type="http://schemas.openxmlformats.org/officeDocument/2006/relationships/image" Target="../media/image41.png"/><Relationship Id="rId4" Type="http://schemas.openxmlformats.org/officeDocument/2006/relationships/slideLayout" Target="../slideLayouts/slideLayout44.xml"/><Relationship Id="rId9" Type="http://schemas.openxmlformats.org/officeDocument/2006/relationships/image" Target="../media/image34.sv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30.png"/><Relationship Id="rId5" Type="http://schemas.openxmlformats.org/officeDocument/2006/relationships/notesSlide" Target="../notesSlides/notesSlide2.xml"/><Relationship Id="rId10" Type="http://schemas.openxmlformats.org/officeDocument/2006/relationships/image" Target="../media/image29.png"/><Relationship Id="rId4" Type="http://schemas.openxmlformats.org/officeDocument/2006/relationships/slideLayout" Target="../slideLayouts/slideLayout44.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4.svg"/><Relationship Id="rId5" Type="http://schemas.openxmlformats.org/officeDocument/2006/relationships/notesSlide" Target="../notesSlides/notesSlide4.xml"/><Relationship Id="rId10" Type="http://schemas.openxmlformats.org/officeDocument/2006/relationships/image" Target="../media/image33.png"/><Relationship Id="rId4" Type="http://schemas.openxmlformats.org/officeDocument/2006/relationships/slideLayout" Target="../slideLayouts/slideLayout44.xml"/><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5.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web.mta.info/developers/turnstile.html" TargetMode="External"/><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44.xml"/><Relationship Id="rId9" Type="http://schemas.openxmlformats.org/officeDocument/2006/relationships/hyperlink" Target="http://web.mta.info/developers/data/nyct/subway/Stations.csv"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chart" Target="../charts/char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extLst>
              <p:ext uri="{D42A27DB-BD31-4B8C-83A1-F6EECF244321}">
                <p14:modId xmlns:p14="http://schemas.microsoft.com/office/powerpoint/2010/main" val="3382599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24" name="think-cell Slide" r:id="rId6" imgW="175" imgH="175" progId="TCLayout.ActiveDocument.1">
                  <p:embed/>
                </p:oleObj>
              </mc:Choice>
              <mc:Fallback>
                <p:oleObj name="think-cell Slide" r:id="rId6" imgW="175" imgH="17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384300" y="787400"/>
            <a:ext cx="7197569" cy="857250"/>
          </a:xfrm>
        </p:spPr>
        <p:txBody>
          <a:bodyPr/>
          <a:lstStyle/>
          <a:p>
            <a:pPr eaLnBrk="1" hangingPunct="1"/>
            <a:r>
              <a:rPr lang="en-US" altLang="en-US" dirty="0"/>
              <a:t>CX Journey Management Overview</a:t>
            </a:r>
          </a:p>
        </p:txBody>
      </p:sp>
      <p:pic>
        <p:nvPicPr>
          <p:cNvPr id="6" name="Picture 5" descr="A picture containing Woman in Technology&#10;&#10;Description automatically generated">
            <a:extLst>
              <a:ext uri="{FF2B5EF4-FFF2-40B4-BE49-F238E27FC236}">
                <a16:creationId xmlns:a16="http://schemas.microsoft.com/office/drawing/2014/main" id="{58E2DC63-BEB3-0E4C-B049-392D6925BBA5}"/>
              </a:ext>
            </a:extLst>
          </p:cNvPr>
          <p:cNvPicPr>
            <a:picLocks noChangeAspect="1"/>
          </p:cNvPicPr>
          <p:nvPr/>
        </p:nvPicPr>
        <p:blipFill>
          <a:blip r:embed="rId8"/>
          <a:stretch>
            <a:fillRect/>
          </a:stretch>
        </p:blipFill>
        <p:spPr>
          <a:xfrm>
            <a:off x="0" y="0"/>
            <a:ext cx="6087850" cy="5143500"/>
          </a:xfrm>
          <a:prstGeom prst="rect">
            <a:avLst/>
          </a:prstGeom>
        </p:spPr>
      </p:pic>
      <p:sp>
        <p:nvSpPr>
          <p:cNvPr id="8" name="Title 2">
            <a:extLst>
              <a:ext uri="{FF2B5EF4-FFF2-40B4-BE49-F238E27FC236}">
                <a16:creationId xmlns:a16="http://schemas.microsoft.com/office/drawing/2014/main" id="{A05BB27A-A925-6348-9738-62257CA85766}"/>
              </a:ext>
            </a:extLst>
          </p:cNvPr>
          <p:cNvSpPr txBox="1">
            <a:spLocks/>
          </p:cNvSpPr>
          <p:nvPr/>
        </p:nvSpPr>
        <p:spPr>
          <a:xfrm>
            <a:off x="6087850" y="1911429"/>
            <a:ext cx="2947662" cy="1041242"/>
          </a:xfrm>
          <a:prstGeom prst="rect">
            <a:avLst/>
          </a:prstGeom>
          <a:ln>
            <a:noFill/>
          </a:ln>
        </p:spPr>
        <p:txBody>
          <a:bodyPr vert="horz" lIns="91440" tIns="45720" rIns="91440" bIns="45720" rtlCol="0" anchor="ctr">
            <a:noAutofit/>
          </a:bodyPr>
          <a:lstStyle>
            <a:lvl1pPr algn="l" defTabSz="457200" rtl="0" eaLnBrk="0" fontAlgn="base" hangingPunct="0">
              <a:spcBef>
                <a:spcPct val="0"/>
              </a:spcBef>
              <a:spcAft>
                <a:spcPct val="0"/>
              </a:spcAft>
              <a:defRPr sz="3200" b="1" i="0" kern="1200" baseline="0">
                <a:ln>
                  <a:noFill/>
                </a:ln>
                <a:solidFill>
                  <a:schemeClr val="bg1"/>
                </a:solidFill>
                <a:latin typeface="Swiss721 BlkCn BT" panose="020B0806030502040204" pitchFamily="34" charset="0"/>
                <a:ea typeface="Swiss721 BlkCn BT" panose="020B0806030502040204" pitchFamily="34" charset="0"/>
                <a:cs typeface="Swiss721 BlkCn BT" panose="020B0806030502040204" pitchFamily="34" charset="0"/>
              </a:defRPr>
            </a:lvl1pPr>
            <a:lvl2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2pPr>
            <a:lvl3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3pPr>
            <a:lvl4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4pPr>
            <a:lvl5pPr algn="l" defTabSz="457200" rtl="0" eaLnBrk="0" fontAlgn="base" hangingPunct="0">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5pPr>
            <a:lvl6pPr marL="4572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6pPr>
            <a:lvl7pPr marL="9144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7pPr>
            <a:lvl8pPr marL="13716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8pPr>
            <a:lvl9pPr marL="1828800" algn="l" defTabSz="457200" rtl="0" fontAlgn="base">
              <a:spcBef>
                <a:spcPct val="0"/>
              </a:spcBef>
              <a:spcAft>
                <a:spcPct val="0"/>
              </a:spcAft>
              <a:defRPr sz="2000" b="1">
                <a:solidFill>
                  <a:srgbClr val="231C17"/>
                </a:solidFill>
                <a:latin typeface="Swiss721 BT Black Condensed" charset="0"/>
                <a:ea typeface="Swiss721 BT Black Condensed" charset="0"/>
                <a:cs typeface="Swiss721 BT Black Condensed" charset="0"/>
              </a:defRPr>
            </a:lvl9pPr>
          </a:lstStyle>
          <a:p>
            <a:pPr eaLnBrk="1" hangingPunct="1"/>
            <a:r>
              <a:rPr lang="en-US" altLang="en-US" sz="2000" b="0" dirty="0">
                <a:solidFill>
                  <a:schemeClr val="tx1"/>
                </a:solidFill>
              </a:rPr>
              <a:t>2020 Fall WTWY </a:t>
            </a:r>
          </a:p>
          <a:p>
            <a:pPr eaLnBrk="1" hangingPunct="1"/>
            <a:r>
              <a:rPr lang="en-US" altLang="en-US" sz="2000" b="0" dirty="0">
                <a:solidFill>
                  <a:schemeClr val="tx1"/>
                </a:solidFill>
              </a:rPr>
              <a:t>Annual Gala : </a:t>
            </a:r>
          </a:p>
          <a:p>
            <a:pPr eaLnBrk="1" hangingPunct="1"/>
            <a:endParaRPr lang="en-US" altLang="en-US" sz="2000" b="0" dirty="0">
              <a:solidFill>
                <a:schemeClr val="tx1"/>
              </a:solidFill>
            </a:endParaRPr>
          </a:p>
          <a:p>
            <a:pPr eaLnBrk="1" hangingPunct="1"/>
            <a:r>
              <a:rPr lang="en-US" altLang="en-US" sz="2000" b="0" dirty="0">
                <a:solidFill>
                  <a:schemeClr val="tx1"/>
                </a:solidFill>
              </a:rPr>
              <a:t>Proposal to Drive Reach &amp; Awareness</a:t>
            </a:r>
          </a:p>
        </p:txBody>
      </p:sp>
      <p:sp>
        <p:nvSpPr>
          <p:cNvPr id="3" name="TextBox 2">
            <a:extLst>
              <a:ext uri="{FF2B5EF4-FFF2-40B4-BE49-F238E27FC236}">
                <a16:creationId xmlns:a16="http://schemas.microsoft.com/office/drawing/2014/main" id="{947C8EA1-BE7A-4AB9-A974-9AD433F4ED11}"/>
              </a:ext>
            </a:extLst>
          </p:cNvPr>
          <p:cNvSpPr txBox="1"/>
          <p:nvPr/>
        </p:nvSpPr>
        <p:spPr>
          <a:xfrm>
            <a:off x="7415815" y="4665435"/>
            <a:ext cx="1767600" cy="323165"/>
          </a:xfrm>
          <a:prstGeom prst="rect">
            <a:avLst/>
          </a:prstGeom>
          <a:noFill/>
        </p:spPr>
        <p:txBody>
          <a:bodyPr wrap="none" rtlCol="0">
            <a:spAutoFit/>
          </a:bodyPr>
          <a:lstStyle/>
          <a:p>
            <a:pPr algn="r"/>
            <a:r>
              <a:rPr lang="en-US" sz="1500" dirty="0"/>
              <a:t>WTWY International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98591" y="383440"/>
            <a:ext cx="8321192" cy="403508"/>
          </a:xfrm>
        </p:spPr>
        <p:txBody>
          <a:bodyPr>
            <a:normAutofit/>
          </a:bodyPr>
          <a:lstStyle/>
          <a:p>
            <a:r>
              <a:rPr lang="en-US" sz="1800" i="0" dirty="0"/>
              <a:t>Daily traffic patterns at Key MTA stations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a:t>
            </a:r>
            <a:r>
              <a:rPr lang="en-US" sz="600" dirty="0" err="1"/>
              <a:t>WomenTechWomenYes</a:t>
            </a:r>
            <a:r>
              <a:rPr lang="en-US" sz="600" dirty="0"/>
              <a:t>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E3FC84EF-D69E-D74B-BAB1-66ABC52336B8}"/>
              </a:ext>
            </a:extLst>
          </p:cNvPr>
          <p:cNvPicPr>
            <a:picLocks noChangeAspect="1"/>
          </p:cNvPicPr>
          <p:nvPr/>
        </p:nvPicPr>
        <p:blipFill>
          <a:blip r:embed="rId3"/>
          <a:stretch>
            <a:fillRect/>
          </a:stretch>
        </p:blipFill>
        <p:spPr>
          <a:xfrm>
            <a:off x="913885" y="875983"/>
            <a:ext cx="6651836" cy="3929314"/>
          </a:xfrm>
          <a:prstGeom prst="rect">
            <a:avLst/>
          </a:prstGeom>
        </p:spPr>
      </p:pic>
    </p:spTree>
    <p:extLst>
      <p:ext uri="{BB962C8B-B14F-4D97-AF65-F5344CB8AC3E}">
        <p14:creationId xmlns:p14="http://schemas.microsoft.com/office/powerpoint/2010/main" val="127243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39611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8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677682" y="403730"/>
            <a:ext cx="8321192" cy="403508"/>
          </a:xfrm>
        </p:spPr>
        <p:txBody>
          <a:bodyPr>
            <a:normAutofit/>
          </a:bodyPr>
          <a:lstStyle/>
          <a:p>
            <a:r>
              <a:rPr lang="en-US" sz="1800" i="0" dirty="0"/>
              <a:t>Focusing on evening commuter traffic hours will yield the best results</a:t>
            </a:r>
          </a:p>
        </p:txBody>
      </p:sp>
      <p:sp>
        <p:nvSpPr>
          <p:cNvPr id="7" name="Text Placeholder 5">
            <a:extLst>
              <a:ext uri="{FF2B5EF4-FFF2-40B4-BE49-F238E27FC236}">
                <a16:creationId xmlns:a16="http://schemas.microsoft.com/office/drawing/2014/main" id="{12E48574-A7D9-854E-88AC-6037FFAF9F0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8" name="Text Placeholder 1">
            <a:extLst>
              <a:ext uri="{FF2B5EF4-FFF2-40B4-BE49-F238E27FC236}">
                <a16:creationId xmlns:a16="http://schemas.microsoft.com/office/drawing/2014/main" id="{AFEE0865-E31C-034C-A126-FFF7E73A1C9A}"/>
              </a:ext>
            </a:extLst>
          </p:cNvPr>
          <p:cNvSpPr txBox="1">
            <a:spLocks/>
          </p:cNvSpPr>
          <p:nvPr/>
        </p:nvSpPr>
        <p:spPr bwMode="auto">
          <a:xfrm>
            <a:off x="553245" y="2250910"/>
            <a:ext cx="2546947" cy="264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115714" name="Picture 2">
            <a:extLst>
              <a:ext uri="{FF2B5EF4-FFF2-40B4-BE49-F238E27FC236}">
                <a16:creationId xmlns:a16="http://schemas.microsoft.com/office/drawing/2014/main" id="{13D0B8D5-3281-4D35-84EC-5203EDA86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2" y="1006867"/>
            <a:ext cx="6004140" cy="3578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012A1-2049-49A7-BF5E-6A59940178BE}"/>
              </a:ext>
            </a:extLst>
          </p:cNvPr>
          <p:cNvSpPr txBox="1"/>
          <p:nvPr/>
        </p:nvSpPr>
        <p:spPr>
          <a:xfrm>
            <a:off x="7260956" y="2066244"/>
            <a:ext cx="1353512" cy="830997"/>
          </a:xfrm>
          <a:prstGeom prst="rect">
            <a:avLst/>
          </a:prstGeom>
          <a:noFill/>
        </p:spPr>
        <p:txBody>
          <a:bodyPr wrap="none" rtlCol="0">
            <a:spAutoFit/>
          </a:bodyPr>
          <a:lstStyle/>
          <a:p>
            <a:r>
              <a:rPr lang="en-US" sz="2400" b="1" dirty="0"/>
              <a:t>Thursday</a:t>
            </a:r>
          </a:p>
          <a:p>
            <a:r>
              <a:rPr lang="en-US" sz="2400" b="1" dirty="0"/>
              <a:t>Evening!</a:t>
            </a:r>
          </a:p>
        </p:txBody>
      </p:sp>
      <p:sp>
        <p:nvSpPr>
          <p:cNvPr id="5" name="Rectangle: Rounded Corners 4">
            <a:extLst>
              <a:ext uri="{FF2B5EF4-FFF2-40B4-BE49-F238E27FC236}">
                <a16:creationId xmlns:a16="http://schemas.microsoft.com/office/drawing/2014/main" id="{566F2E23-5C14-4EB7-B533-7F1CAA799923}"/>
              </a:ext>
            </a:extLst>
          </p:cNvPr>
          <p:cNvSpPr/>
          <p:nvPr/>
        </p:nvSpPr>
        <p:spPr>
          <a:xfrm>
            <a:off x="984143" y="999118"/>
            <a:ext cx="1198545" cy="334815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46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27"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Recommendation &amp; Opportunities for the future</a:t>
            </a:r>
          </a:p>
        </p:txBody>
      </p:sp>
      <p:grpSp>
        <p:nvGrpSpPr>
          <p:cNvPr id="8" name="Group 7">
            <a:extLst>
              <a:ext uri="{FF2B5EF4-FFF2-40B4-BE49-F238E27FC236}">
                <a16:creationId xmlns:a16="http://schemas.microsoft.com/office/drawing/2014/main" id="{A4E03F1D-0298-4843-B3C8-0C991764E692}"/>
              </a:ext>
            </a:extLst>
          </p:cNvPr>
          <p:cNvGrpSpPr/>
          <p:nvPr/>
        </p:nvGrpSpPr>
        <p:grpSpPr>
          <a:xfrm>
            <a:off x="267560" y="787824"/>
            <a:ext cx="5242846" cy="4000227"/>
            <a:chOff x="343762" y="787824"/>
            <a:chExt cx="5242846" cy="4000227"/>
          </a:xfrm>
        </p:grpSpPr>
        <p:sp>
          <p:nvSpPr>
            <p:cNvPr id="4" name="Rectangle 3">
              <a:extLst>
                <a:ext uri="{FF2B5EF4-FFF2-40B4-BE49-F238E27FC236}">
                  <a16:creationId xmlns:a16="http://schemas.microsoft.com/office/drawing/2014/main" id="{2C93A140-1DC5-4563-B16C-3203B2B4C5B9}"/>
                </a:ext>
              </a:extLst>
            </p:cNvPr>
            <p:cNvSpPr/>
            <p:nvPr/>
          </p:nvSpPr>
          <p:spPr>
            <a:xfrm>
              <a:off x="756721" y="817733"/>
              <a:ext cx="4829887" cy="3970318"/>
            </a:xfrm>
            <a:prstGeom prst="rect">
              <a:avLst/>
            </a:prstGeom>
          </p:spPr>
          <p:txBody>
            <a:bodyPr wrap="square">
              <a:spAutoFit/>
            </a:bodyPr>
            <a:lstStyle/>
            <a:p>
              <a:r>
                <a:rPr lang="en-US" b="1" dirty="0">
                  <a:latin typeface="Swiss721 BT" panose="020B0504020202020204" pitchFamily="34" charset="0"/>
                </a:rPr>
                <a:t>Where</a:t>
              </a:r>
            </a:p>
            <a:p>
              <a:pPr marL="285750" indent="-285750">
                <a:buFont typeface="Arial" panose="020B0604020202020204" pitchFamily="34" charset="0"/>
                <a:buChar char="•"/>
              </a:pPr>
              <a:r>
                <a:rPr lang="en-US" dirty="0">
                  <a:latin typeface="Swiss721 BT" panose="020B0504020202020204" pitchFamily="34" charset="0"/>
                </a:rPr>
                <a:t>7 Stations</a:t>
              </a:r>
            </a:p>
            <a:p>
              <a:pPr marL="285750" indent="-285750">
                <a:buFont typeface="Arial" panose="020B0604020202020204" pitchFamily="34" charset="0"/>
                <a:buChar char="•"/>
              </a:pPr>
              <a:r>
                <a:rPr lang="en-US" dirty="0">
                  <a:latin typeface="Swiss721 BT" panose="020B0504020202020204" pitchFamily="34" charset="0"/>
                </a:rPr>
                <a:t>Clustered in Manhattan</a:t>
              </a:r>
            </a:p>
            <a:p>
              <a:pPr marL="285750" indent="-285750">
                <a:buFont typeface="Arial" panose="020B0604020202020204" pitchFamily="34" charset="0"/>
                <a:buChar char="•"/>
              </a:pPr>
              <a:endParaRPr lang="en-US" dirty="0">
                <a:latin typeface="Swiss721 BT" panose="020B0504020202020204" pitchFamily="34" charset="0"/>
              </a:endParaRPr>
            </a:p>
            <a:p>
              <a:pPr marL="285750" indent="-285750">
                <a:buFont typeface="Arial" panose="020B0604020202020204" pitchFamily="34" charset="0"/>
                <a:buChar char="•"/>
              </a:pPr>
              <a:endParaRPr lang="en-US" dirty="0">
                <a:latin typeface="Swiss721 BT" panose="020B0504020202020204" pitchFamily="34" charset="0"/>
              </a:endParaRPr>
            </a:p>
            <a:p>
              <a:r>
                <a:rPr lang="en-US" b="1" dirty="0">
                  <a:latin typeface="Swiss721 BT" panose="020B0504020202020204" pitchFamily="34" charset="0"/>
                </a:rPr>
                <a:t>When</a:t>
              </a:r>
            </a:p>
            <a:p>
              <a:pPr marL="342900" indent="-342900">
                <a:buFont typeface="Arial" panose="020B0604020202020204" pitchFamily="34" charset="0"/>
                <a:buChar char="•"/>
              </a:pPr>
              <a:r>
                <a:rPr lang="en-US" dirty="0">
                  <a:latin typeface="Swiss721 BT" panose="020B0504020202020204" pitchFamily="34" charset="0"/>
                </a:rPr>
                <a:t>Weekdays</a:t>
              </a:r>
            </a:p>
            <a:p>
              <a:pPr marL="342900" indent="-342900">
                <a:buFont typeface="Arial" panose="020B0604020202020204" pitchFamily="34" charset="0"/>
                <a:buChar char="•"/>
              </a:pPr>
              <a:r>
                <a:rPr lang="en-US" dirty="0">
                  <a:latin typeface="Swiss721 BT" panose="020B0504020202020204" pitchFamily="34" charset="0"/>
                </a:rPr>
                <a:t>Thursday Evening </a:t>
              </a:r>
            </a:p>
            <a:p>
              <a:pPr marL="342900" indent="-342900">
                <a:buFont typeface="+mj-lt"/>
                <a:buAutoNum type="arabicPeriod"/>
              </a:pPr>
              <a:endParaRPr lang="en-US" dirty="0">
                <a:latin typeface="Swiss721 BT" panose="020B0504020202020204" pitchFamily="34" charset="0"/>
              </a:endParaRPr>
            </a:p>
            <a:p>
              <a:r>
                <a:rPr lang="en-US" b="1" dirty="0">
                  <a:latin typeface="Swiss721 BT" panose="020B0504020202020204" pitchFamily="34" charset="0"/>
                </a:rPr>
                <a:t>Further Considerations</a:t>
              </a:r>
            </a:p>
            <a:p>
              <a:pPr marL="285750" indent="-285750">
                <a:buFont typeface="Arial" panose="020B0604020202020204" pitchFamily="34" charset="0"/>
                <a:buChar char="•"/>
              </a:pPr>
              <a:r>
                <a:rPr lang="en-US" dirty="0">
                  <a:latin typeface="Swiss721 BT" panose="020B0504020202020204" pitchFamily="34" charset="0"/>
                </a:rPr>
                <a:t>Online Community</a:t>
              </a:r>
            </a:p>
            <a:p>
              <a:pPr marL="285750" indent="-285750">
                <a:buFont typeface="Arial" panose="020B0604020202020204" pitchFamily="34" charset="0"/>
                <a:buChar char="•"/>
              </a:pPr>
              <a:r>
                <a:rPr lang="en-US" dirty="0">
                  <a:latin typeface="Swiss721 BT" panose="020B0504020202020204" pitchFamily="34" charset="0"/>
                </a:rPr>
                <a:t>Partner Strategy</a:t>
              </a:r>
            </a:p>
            <a:p>
              <a:endParaRPr lang="en-US" b="1" dirty="0">
                <a:latin typeface="Swiss721 BT" panose="020B0504020202020204" pitchFamily="34" charset="0"/>
              </a:endParaRPr>
            </a:p>
            <a:p>
              <a:endParaRPr lang="en-US" dirty="0">
                <a:latin typeface="Swiss721 BT" panose="020B0504020202020204" pitchFamily="34" charset="0"/>
              </a:endParaRPr>
            </a:p>
          </p:txBody>
        </p:sp>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62" y="787824"/>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9" name="slide2" descr="Selected Final">
            <a:extLst>
              <a:ext uri="{FF2B5EF4-FFF2-40B4-BE49-F238E27FC236}">
                <a16:creationId xmlns:a16="http://schemas.microsoft.com/office/drawing/2014/main" id="{13981F1C-6A19-4C45-9615-C17AE41447C0}"/>
              </a:ext>
            </a:extLst>
          </p:cNvPr>
          <p:cNvPicPr>
            <a:picLocks noChangeAspect="1"/>
          </p:cNvPicPr>
          <p:nvPr/>
        </p:nvPicPr>
        <p:blipFill rotWithShape="1">
          <a:blip r:embed="rId10">
            <a:extLst>
              <a:ext uri="{28A0092B-C50C-407E-A947-70E740481C1C}">
                <a14:useLocalDpi xmlns:a14="http://schemas.microsoft.com/office/drawing/2010/main" val="0"/>
              </a:ext>
            </a:extLst>
          </a:blip>
          <a:srcRect l="7475" t="7549" r="54803" b="8368"/>
          <a:stretch/>
        </p:blipFill>
        <p:spPr>
          <a:xfrm>
            <a:off x="5569636" y="817733"/>
            <a:ext cx="3370006" cy="4068080"/>
          </a:xfrm>
          <a:prstGeom prst="rect">
            <a:avLst/>
          </a:prstGeom>
        </p:spPr>
      </p:pic>
      <p:pic>
        <p:nvPicPr>
          <p:cNvPr id="13" name="Graphic 12" descr="Clock">
            <a:extLst>
              <a:ext uri="{FF2B5EF4-FFF2-40B4-BE49-F238E27FC236}">
                <a16:creationId xmlns:a16="http://schemas.microsoft.com/office/drawing/2014/main" id="{5F1D435B-4C92-43AF-B7E2-FB765D9D1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787" y="2198046"/>
            <a:ext cx="494633" cy="494633"/>
          </a:xfrm>
          <a:prstGeom prst="rect">
            <a:avLst/>
          </a:prstGeom>
        </p:spPr>
      </p:pic>
      <p:pic>
        <p:nvPicPr>
          <p:cNvPr id="16" name="Graphic 15" descr="Telescope">
            <a:extLst>
              <a:ext uri="{FF2B5EF4-FFF2-40B4-BE49-F238E27FC236}">
                <a16:creationId xmlns:a16="http://schemas.microsoft.com/office/drawing/2014/main" id="{FDFA5531-80EA-40B0-A325-67B3964319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709" y="3326527"/>
            <a:ext cx="563483" cy="563483"/>
          </a:xfrm>
          <a:prstGeom prst="rect">
            <a:avLst/>
          </a:prstGeom>
        </p:spPr>
      </p:pic>
    </p:spTree>
    <p:extLst>
      <p:ext uri="{BB962C8B-B14F-4D97-AF65-F5344CB8AC3E}">
        <p14:creationId xmlns:p14="http://schemas.microsoft.com/office/powerpoint/2010/main" val="24654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E2AB4-5890-4F47-9D01-4B1BDA5B98BE}"/>
              </a:ext>
            </a:extLst>
          </p:cNvPr>
          <p:cNvSpPr>
            <a:spLocks noGrp="1"/>
          </p:cNvSpPr>
          <p:nvPr>
            <p:ph type="title"/>
          </p:nvPr>
        </p:nvSpPr>
        <p:spPr/>
        <p:txBody>
          <a:bodyPr/>
          <a:lstStyle/>
          <a:p>
            <a:r>
              <a:rPr lang="en-US" dirty="0"/>
              <a:t>Appendix</a:t>
            </a:r>
          </a:p>
        </p:txBody>
      </p:sp>
      <p:sp>
        <p:nvSpPr>
          <p:cNvPr id="5" name="Text Placeholder 5">
            <a:extLst>
              <a:ext uri="{FF2B5EF4-FFF2-40B4-BE49-F238E27FC236}">
                <a16:creationId xmlns:a16="http://schemas.microsoft.com/office/drawing/2014/main" id="{21E1956F-B430-894B-ABC4-CB9D340909E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8" name="Picture 7">
            <a:extLst>
              <a:ext uri="{FF2B5EF4-FFF2-40B4-BE49-F238E27FC236}">
                <a16:creationId xmlns:a16="http://schemas.microsoft.com/office/drawing/2014/main" id="{22B49B9C-48A6-4A3C-BE1A-2A619EAE7E49}"/>
              </a:ext>
            </a:extLst>
          </p:cNvPr>
          <p:cNvPicPr>
            <a:picLocks noChangeAspect="1"/>
          </p:cNvPicPr>
          <p:nvPr/>
        </p:nvPicPr>
        <p:blipFill>
          <a:blip r:embed="rId2"/>
          <a:stretch>
            <a:fillRect/>
          </a:stretch>
        </p:blipFill>
        <p:spPr>
          <a:xfrm>
            <a:off x="0" y="831121"/>
            <a:ext cx="9144000" cy="3481257"/>
          </a:xfrm>
          <a:prstGeom prst="rect">
            <a:avLst/>
          </a:prstGeom>
        </p:spPr>
      </p:pic>
    </p:spTree>
    <p:extLst>
      <p:ext uri="{BB962C8B-B14F-4D97-AF65-F5344CB8AC3E}">
        <p14:creationId xmlns:p14="http://schemas.microsoft.com/office/powerpoint/2010/main" val="334386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201"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wiss721 BlkCn BT" panose="020B0806030502040204" pitchFamily="34" charset="0"/>
              <a:ea typeface="+mn-ea"/>
              <a:cs typeface="+mn-cs"/>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PROJECT TEAM</a:t>
            </a:r>
          </a:p>
        </p:txBody>
      </p:sp>
      <p:sp>
        <p:nvSpPr>
          <p:cNvPr id="65" name="Rectangle 64">
            <a:extLst>
              <a:ext uri="{FF2B5EF4-FFF2-40B4-BE49-F238E27FC236}">
                <a16:creationId xmlns:a16="http://schemas.microsoft.com/office/drawing/2014/main" id="{6DFB1312-81AB-4FD0-889C-778E9ADD6773}"/>
              </a:ext>
            </a:extLst>
          </p:cNvPr>
          <p:cNvSpPr/>
          <p:nvPr/>
        </p:nvSpPr>
        <p:spPr>
          <a:xfrm>
            <a:off x="2265932" y="173299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Andrew Auyeung</a:t>
            </a:r>
          </a:p>
        </p:txBody>
      </p:sp>
      <p:sp>
        <p:nvSpPr>
          <p:cNvPr id="66" name="Rectangle 65">
            <a:extLst>
              <a:ext uri="{FF2B5EF4-FFF2-40B4-BE49-F238E27FC236}">
                <a16:creationId xmlns:a16="http://schemas.microsoft.com/office/drawing/2014/main" id="{1B8859B2-ABA4-4B13-8385-C5D5FAA7270A}"/>
              </a:ext>
            </a:extLst>
          </p:cNvPr>
          <p:cNvSpPr/>
          <p:nvPr/>
        </p:nvSpPr>
        <p:spPr>
          <a:xfrm>
            <a:off x="6685762" y="1718954"/>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Ganesh Bala</a:t>
            </a:r>
          </a:p>
        </p:txBody>
      </p:sp>
      <p:sp>
        <p:nvSpPr>
          <p:cNvPr id="68" name="Rectangle 67">
            <a:extLst>
              <a:ext uri="{FF2B5EF4-FFF2-40B4-BE49-F238E27FC236}">
                <a16:creationId xmlns:a16="http://schemas.microsoft.com/office/drawing/2014/main" id="{0865C130-F40B-425F-85BD-1F23A524A174}"/>
              </a:ext>
            </a:extLst>
          </p:cNvPr>
          <p:cNvSpPr/>
          <p:nvPr/>
        </p:nvSpPr>
        <p:spPr>
          <a:xfrm>
            <a:off x="2265932" y="3286873"/>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Navish Agarwal</a:t>
            </a:r>
          </a:p>
        </p:txBody>
      </p:sp>
      <p:sp>
        <p:nvSpPr>
          <p:cNvPr id="69" name="Rectangle 68">
            <a:extLst>
              <a:ext uri="{FF2B5EF4-FFF2-40B4-BE49-F238E27FC236}">
                <a16:creationId xmlns:a16="http://schemas.microsoft.com/office/drawing/2014/main" id="{70C7CA43-912A-40B5-9986-0C1300C06D57}"/>
              </a:ext>
            </a:extLst>
          </p:cNvPr>
          <p:cNvSpPr/>
          <p:nvPr/>
        </p:nvSpPr>
        <p:spPr>
          <a:xfrm>
            <a:off x="6685762" y="3292532"/>
            <a:ext cx="1680651" cy="307777"/>
          </a:xfrm>
          <a:prstGeom prst="rect">
            <a:avLst/>
          </a:prstGeom>
        </p:spPr>
        <p:txBody>
          <a:bodyPr wrap="square">
            <a:spAutoFit/>
          </a:bodyPr>
          <a:lstStyle/>
          <a:p>
            <a:pPr lvl="0">
              <a:defRPr/>
            </a:pPr>
            <a:r>
              <a:rPr lang="en-US" sz="1400" b="1" dirty="0">
                <a:solidFill>
                  <a:schemeClr val="accent1"/>
                </a:solidFill>
                <a:latin typeface="Calibri" panose="020F0502020204030204" pitchFamily="34" charset="0"/>
                <a:cs typeface="Calibri" panose="020F0502020204030204" pitchFamily="34" charset="0"/>
              </a:rPr>
              <a:t>Zachary Brandt</a:t>
            </a:r>
          </a:p>
        </p:txBody>
      </p:sp>
      <p:sp>
        <p:nvSpPr>
          <p:cNvPr id="15" name="Text Placeholder 5">
            <a:extLst>
              <a:ext uri="{FF2B5EF4-FFF2-40B4-BE49-F238E27FC236}">
                <a16:creationId xmlns:a16="http://schemas.microsoft.com/office/drawing/2014/main" id="{FEAD4AA4-DB0C-AE4B-80B2-C4825E7623B4}"/>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a:extLst>
              <a:ext uri="{FF2B5EF4-FFF2-40B4-BE49-F238E27FC236}">
                <a16:creationId xmlns:a16="http://schemas.microsoft.com/office/drawing/2014/main" id="{3D5651F7-994E-4166-AF58-10E94D027063}"/>
              </a:ext>
            </a:extLst>
          </p:cNvPr>
          <p:cNvPicPr>
            <a:picLocks noChangeAspect="1"/>
          </p:cNvPicPr>
          <p:nvPr/>
        </p:nvPicPr>
        <p:blipFill rotWithShape="1">
          <a:blip r:embed="rId8"/>
          <a:srcRect l="12461" b="42257"/>
          <a:stretch/>
        </p:blipFill>
        <p:spPr>
          <a:xfrm>
            <a:off x="777587" y="2778176"/>
            <a:ext cx="1488345" cy="1413713"/>
          </a:xfrm>
          <a:prstGeom prst="rect">
            <a:avLst/>
          </a:prstGeom>
        </p:spPr>
      </p:pic>
      <p:pic>
        <p:nvPicPr>
          <p:cNvPr id="6" name="Picture 5">
            <a:extLst>
              <a:ext uri="{FF2B5EF4-FFF2-40B4-BE49-F238E27FC236}">
                <a16:creationId xmlns:a16="http://schemas.microsoft.com/office/drawing/2014/main" id="{6B5D737C-A697-4938-87CC-A79E06A041F7}"/>
              </a:ext>
            </a:extLst>
          </p:cNvPr>
          <p:cNvPicPr>
            <a:picLocks noChangeAspect="1"/>
          </p:cNvPicPr>
          <p:nvPr/>
        </p:nvPicPr>
        <p:blipFill rotWithShape="1">
          <a:blip r:embed="rId9"/>
          <a:srcRect b="5015"/>
          <a:stretch/>
        </p:blipFill>
        <p:spPr>
          <a:xfrm>
            <a:off x="5118110" y="2778176"/>
            <a:ext cx="1488345" cy="1413713"/>
          </a:xfrm>
          <a:prstGeom prst="rect">
            <a:avLst/>
          </a:prstGeom>
        </p:spPr>
      </p:pic>
      <p:pic>
        <p:nvPicPr>
          <p:cNvPr id="8" name="Picture 7">
            <a:extLst>
              <a:ext uri="{FF2B5EF4-FFF2-40B4-BE49-F238E27FC236}">
                <a16:creationId xmlns:a16="http://schemas.microsoft.com/office/drawing/2014/main" id="{58850A30-8BA5-4A4C-8556-B5AD9E09350F}"/>
              </a:ext>
            </a:extLst>
          </p:cNvPr>
          <p:cNvPicPr>
            <a:picLocks noChangeAspect="1"/>
          </p:cNvPicPr>
          <p:nvPr/>
        </p:nvPicPr>
        <p:blipFill rotWithShape="1">
          <a:blip r:embed="rId10"/>
          <a:srcRect t="5380" b="24094"/>
          <a:stretch/>
        </p:blipFill>
        <p:spPr>
          <a:xfrm>
            <a:off x="5118109" y="1148935"/>
            <a:ext cx="1488345" cy="1447814"/>
          </a:xfrm>
          <a:prstGeom prst="rect">
            <a:avLst/>
          </a:prstGeom>
        </p:spPr>
      </p:pic>
      <p:pic>
        <p:nvPicPr>
          <p:cNvPr id="9" name="Picture 8">
            <a:extLst>
              <a:ext uri="{FF2B5EF4-FFF2-40B4-BE49-F238E27FC236}">
                <a16:creationId xmlns:a16="http://schemas.microsoft.com/office/drawing/2014/main" id="{496B7612-C4E2-478A-9ABD-57BDBB69A286}"/>
              </a:ext>
            </a:extLst>
          </p:cNvPr>
          <p:cNvPicPr>
            <a:picLocks noChangeAspect="1"/>
          </p:cNvPicPr>
          <p:nvPr/>
        </p:nvPicPr>
        <p:blipFill rotWithShape="1">
          <a:blip r:embed="rId11"/>
          <a:srcRect l="12251" t="17928" r="7730" b="30938"/>
          <a:stretch/>
        </p:blipFill>
        <p:spPr>
          <a:xfrm>
            <a:off x="777587" y="1171216"/>
            <a:ext cx="1492915" cy="1431329"/>
          </a:xfrm>
          <a:prstGeom prst="rect">
            <a:avLst/>
          </a:prstGeom>
        </p:spPr>
      </p:pic>
    </p:spTree>
    <p:extLst>
      <p:ext uri="{BB962C8B-B14F-4D97-AF65-F5344CB8AC3E}">
        <p14:creationId xmlns:p14="http://schemas.microsoft.com/office/powerpoint/2010/main" val="4717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extLst>
              <p:ext uri="{D42A27DB-BD31-4B8C-83A1-F6EECF244321}">
                <p14:modId xmlns:p14="http://schemas.microsoft.com/office/powerpoint/2010/main" val="2622525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39"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AGENDA</a:t>
            </a:r>
          </a:p>
        </p:txBody>
      </p:sp>
      <p:sp>
        <p:nvSpPr>
          <p:cNvPr id="4" name="Rectangle 3">
            <a:extLst>
              <a:ext uri="{FF2B5EF4-FFF2-40B4-BE49-F238E27FC236}">
                <a16:creationId xmlns:a16="http://schemas.microsoft.com/office/drawing/2014/main" id="{2C93A140-1DC5-4563-B16C-3203B2B4C5B9}"/>
              </a:ext>
            </a:extLst>
          </p:cNvPr>
          <p:cNvSpPr/>
          <p:nvPr/>
        </p:nvSpPr>
        <p:spPr>
          <a:xfrm>
            <a:off x="607911" y="1085482"/>
            <a:ext cx="7795610" cy="2862322"/>
          </a:xfrm>
          <a:prstGeom prst="rect">
            <a:avLst/>
          </a:prstGeom>
        </p:spPr>
        <p:txBody>
          <a:bodyPr wrap="square">
            <a:spAutoFit/>
          </a:bodyPr>
          <a:lstStyle/>
          <a:p>
            <a:r>
              <a:rPr lang="en-US" sz="2000" dirty="0">
                <a:latin typeface="Swiss721 BT" panose="020B0504020202020204" pitchFamily="34" charset="0"/>
              </a:rPr>
              <a:t>Executive Summary</a:t>
            </a:r>
          </a:p>
          <a:p>
            <a:endParaRPr lang="en-US" sz="2000" dirty="0">
              <a:latin typeface="Swiss721 BT" panose="020B0504020202020204" pitchFamily="34" charset="0"/>
            </a:endParaRPr>
          </a:p>
          <a:p>
            <a:r>
              <a:rPr lang="en-US" sz="2000" dirty="0">
                <a:latin typeface="Swiss721 BT" panose="020B0504020202020204" pitchFamily="34" charset="0"/>
              </a:rPr>
              <a:t>New York City MTA Overview</a:t>
            </a:r>
          </a:p>
          <a:p>
            <a:endParaRPr lang="en-US" sz="2000" dirty="0">
              <a:latin typeface="Swiss721 BT" panose="020B0504020202020204" pitchFamily="34" charset="0"/>
            </a:endParaRPr>
          </a:p>
          <a:p>
            <a:r>
              <a:rPr lang="en-US" sz="2000" dirty="0">
                <a:latin typeface="Swiss721 BT" panose="020B0504020202020204" pitchFamily="34" charset="0"/>
              </a:rPr>
              <a:t>Scope, Data &amp; Assumptions</a:t>
            </a:r>
          </a:p>
          <a:p>
            <a:endParaRPr lang="en-US" sz="2000" dirty="0">
              <a:latin typeface="Swiss721 BT" panose="020B0504020202020204" pitchFamily="34" charset="0"/>
            </a:endParaRPr>
          </a:p>
          <a:p>
            <a:r>
              <a:rPr lang="en-US" sz="2000" dirty="0">
                <a:latin typeface="Swiss721 BT" panose="020B0504020202020204" pitchFamily="34" charset="0"/>
              </a:rPr>
              <a:t>Analysis &amp; Proof Points </a:t>
            </a:r>
          </a:p>
          <a:p>
            <a:endParaRPr lang="en-US" sz="2000" dirty="0">
              <a:latin typeface="Swiss721 BT" panose="020B0504020202020204" pitchFamily="34" charset="0"/>
            </a:endParaRPr>
          </a:p>
          <a:p>
            <a:r>
              <a:rPr lang="en-US" sz="2000" dirty="0">
                <a:latin typeface="Swiss721 BT" panose="020B0504020202020204" pitchFamily="34" charset="0"/>
              </a:rPr>
              <a:t>Conclusion &amp; Future Steps</a:t>
            </a:r>
          </a:p>
        </p:txBody>
      </p:sp>
      <p:sp>
        <p:nvSpPr>
          <p:cNvPr id="7" name="Text Placeholder 5">
            <a:extLst>
              <a:ext uri="{FF2B5EF4-FFF2-40B4-BE49-F238E27FC236}">
                <a16:creationId xmlns:a16="http://schemas.microsoft.com/office/drawing/2014/main" id="{F9B6A00E-0D65-F246-A9F8-C6770B51BA72}"/>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155728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703"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4F95765-49A6-4A31-8C74-B8522405CC90}"/>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b="1" dirty="0">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p:txBody>
          <a:bodyPr/>
          <a:lstStyle/>
          <a:p>
            <a:pPr eaLnBrk="1" hangingPunct="1"/>
            <a:r>
              <a:rPr lang="en-US" altLang="en-US" dirty="0">
                <a:solidFill>
                  <a:schemeClr val="tx1"/>
                </a:solidFill>
              </a:rPr>
              <a:t>EXECUTIVE SUMMARY</a:t>
            </a:r>
          </a:p>
        </p:txBody>
      </p:sp>
      <p:grpSp>
        <p:nvGrpSpPr>
          <p:cNvPr id="6" name="Group 5">
            <a:extLst>
              <a:ext uri="{FF2B5EF4-FFF2-40B4-BE49-F238E27FC236}">
                <a16:creationId xmlns:a16="http://schemas.microsoft.com/office/drawing/2014/main" id="{5FC6BB79-D9E2-48CF-BE51-25D6C4469E66}"/>
              </a:ext>
            </a:extLst>
          </p:cNvPr>
          <p:cNvGrpSpPr/>
          <p:nvPr/>
        </p:nvGrpSpPr>
        <p:grpSpPr>
          <a:xfrm>
            <a:off x="303274" y="1408957"/>
            <a:ext cx="8358698" cy="3776418"/>
            <a:chOff x="365534" y="1659967"/>
            <a:chExt cx="8358698" cy="3776418"/>
          </a:xfrm>
        </p:grpSpPr>
        <p:sp>
          <p:nvSpPr>
            <p:cNvPr id="4" name="Rectangle 3">
              <a:extLst>
                <a:ext uri="{FF2B5EF4-FFF2-40B4-BE49-F238E27FC236}">
                  <a16:creationId xmlns:a16="http://schemas.microsoft.com/office/drawing/2014/main" id="{2C93A140-1DC5-4563-B16C-3203B2B4C5B9}"/>
                </a:ext>
              </a:extLst>
            </p:cNvPr>
            <p:cNvSpPr/>
            <p:nvPr/>
          </p:nvSpPr>
          <p:spPr>
            <a:xfrm>
              <a:off x="860166" y="1659967"/>
              <a:ext cx="7864066" cy="3776418"/>
            </a:xfrm>
            <a:prstGeom prst="rect">
              <a:avLst/>
            </a:prstGeom>
          </p:spPr>
          <p:txBody>
            <a:bodyPr wrap="square">
              <a:spAutoFit/>
            </a:bodyPr>
            <a:lstStyle/>
            <a:p>
              <a:r>
                <a:rPr lang="en-US" sz="1400" b="1" dirty="0">
                  <a:latin typeface="Swiss721 BT" panose="020B0504020202020204" pitchFamily="34" charset="0"/>
                </a:rPr>
                <a:t>INSIGHT </a:t>
              </a:r>
            </a:p>
            <a:p>
              <a:endParaRPr lang="en-US" sz="1400" b="1" dirty="0">
                <a:latin typeface="Swiss721 BT" panose="020B0504020202020204" pitchFamily="34" charset="0"/>
              </a:endParaRP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Low volatility in the top rankings </a:t>
              </a:r>
              <a:r>
                <a:rPr lang="en-US" sz="1400" dirty="0">
                  <a:latin typeface="Swiss721 BT" panose="020B0504020202020204" pitchFamily="34" charset="0"/>
                </a:rPr>
                <a:t>in terms of MTA commuter traffic, despite the Pandemic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Manhattan stations</a:t>
              </a:r>
              <a:r>
                <a:rPr lang="en-US" sz="1400" dirty="0">
                  <a:solidFill>
                    <a:srgbClr val="F88C69"/>
                  </a:solidFill>
                  <a:latin typeface="Swiss721 BT" panose="020B0504020202020204" pitchFamily="34" charset="0"/>
                </a:rPr>
                <a:t> </a:t>
              </a:r>
              <a:r>
                <a:rPr lang="en-US" sz="1400" b="1" dirty="0">
                  <a:solidFill>
                    <a:srgbClr val="F88C69"/>
                  </a:solidFill>
                  <a:latin typeface="Swiss721 BT" panose="020B0504020202020204" pitchFamily="34" charset="0"/>
                </a:rPr>
                <a:t>below Central Park </a:t>
              </a:r>
              <a:r>
                <a:rPr lang="en-US" sz="1400" dirty="0">
                  <a:latin typeface="Swiss721 BT" panose="020B0504020202020204" pitchFamily="34" charset="0"/>
                </a:rPr>
                <a:t>index highly, both in traffic and qualified opportunity </a:t>
              </a:r>
            </a:p>
            <a:p>
              <a:pPr marL="285750" indent="-285750">
                <a:lnSpc>
                  <a:spcPct val="110000"/>
                </a:lnSpc>
                <a:buFont typeface="Arial" panose="020B0604020202020204" pitchFamily="34" charset="0"/>
                <a:buChar char="•"/>
              </a:pPr>
              <a:r>
                <a:rPr lang="en-US" sz="1400" b="1" dirty="0">
                  <a:solidFill>
                    <a:srgbClr val="F88C69"/>
                  </a:solidFill>
                  <a:latin typeface="Swiss721 BT" panose="020B0504020202020204" pitchFamily="34" charset="0"/>
                </a:rPr>
                <a:t>Focused deployment strategy </a:t>
              </a:r>
              <a:r>
                <a:rPr lang="en-US" sz="1400" dirty="0">
                  <a:latin typeface="Swiss721 BT" panose="020B0504020202020204" pitchFamily="34" charset="0"/>
                </a:rPr>
                <a:t>will optimize composition of street teams &amp; maximize reach</a:t>
              </a:r>
            </a:p>
            <a:p>
              <a:pPr marL="285750" indent="-285750">
                <a:lnSpc>
                  <a:spcPct val="110000"/>
                </a:lnSpc>
                <a:buFont typeface="Arial" panose="020B0604020202020204" pitchFamily="34" charset="0"/>
                <a:buChar char="•"/>
              </a:pPr>
              <a:endParaRPr lang="en-US" sz="1400" dirty="0">
                <a:latin typeface="Swiss721 BT" panose="020B0504020202020204" pitchFamily="34" charset="0"/>
              </a:endParaRPr>
            </a:p>
            <a:p>
              <a:pPr>
                <a:lnSpc>
                  <a:spcPct val="110000"/>
                </a:lnSpc>
              </a:pPr>
              <a:endParaRPr lang="en-US" sz="1400" dirty="0">
                <a:latin typeface="Swiss721 BT" panose="020B0504020202020204" pitchFamily="34" charset="0"/>
              </a:endParaRPr>
            </a:p>
            <a:p>
              <a:pPr>
                <a:lnSpc>
                  <a:spcPct val="110000"/>
                </a:lnSpc>
              </a:pPr>
              <a:r>
                <a:rPr lang="en-US" sz="1400" b="1" dirty="0">
                  <a:latin typeface="Swiss721 BT" panose="020B0504020202020204" pitchFamily="34" charset="0"/>
                </a:rPr>
                <a:t>RECOMMENDATION </a:t>
              </a:r>
              <a:br>
                <a:rPr lang="en-US" sz="1400" b="1" dirty="0">
                  <a:latin typeface="Swiss721 BT" panose="020B0504020202020204" pitchFamily="34" charset="0"/>
                </a:rPr>
              </a:br>
              <a:endParaRPr lang="en-US" sz="1400" b="1"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Focus on 7 stations - </a:t>
              </a:r>
              <a:r>
                <a:rPr lang="en-US" sz="1400" i="1" dirty="0">
                  <a:latin typeface="Swiss721 BT" panose="020B0504020202020204" pitchFamily="34" charset="0"/>
                </a:rPr>
                <a:t>34</a:t>
              </a:r>
              <a:r>
                <a:rPr lang="en-US" sz="1400" i="1" baseline="30000" dirty="0">
                  <a:latin typeface="Swiss721 BT" panose="020B0504020202020204" pitchFamily="34" charset="0"/>
                </a:rPr>
                <a:t>th</a:t>
              </a:r>
              <a:r>
                <a:rPr lang="en-US" sz="1400" i="1" dirty="0">
                  <a:latin typeface="Swiss721 BT" panose="020B0504020202020204" pitchFamily="34" charset="0"/>
                </a:rPr>
                <a:t>  St.-Penn, 34</a:t>
              </a:r>
              <a:r>
                <a:rPr lang="en-US" sz="1400" i="1" baseline="30000" dirty="0">
                  <a:latin typeface="Swiss721 BT" panose="020B0504020202020204" pitchFamily="34" charset="0"/>
                </a:rPr>
                <a:t>th</a:t>
              </a:r>
              <a:r>
                <a:rPr lang="en-US" sz="1400" i="1" dirty="0">
                  <a:latin typeface="Swiss721 BT" panose="020B0504020202020204" pitchFamily="34" charset="0"/>
                </a:rPr>
                <a:t>  St.-Herald Square, Grand Central-42</a:t>
              </a:r>
              <a:r>
                <a:rPr lang="en-US" sz="1400" i="1" baseline="30000" dirty="0">
                  <a:latin typeface="Swiss721 BT" panose="020B0504020202020204" pitchFamily="34" charset="0"/>
                </a:rPr>
                <a:t>nd</a:t>
              </a:r>
              <a:r>
                <a:rPr lang="en-US" sz="1400" i="1" dirty="0">
                  <a:latin typeface="Swiss721 BT" panose="020B0504020202020204" pitchFamily="34" charset="0"/>
                </a:rPr>
                <a:t> St., 14 ST-Union Square, 42</a:t>
              </a:r>
              <a:r>
                <a:rPr lang="en-US" sz="1400" i="1" baseline="30000" dirty="0">
                  <a:latin typeface="Swiss721 BT" panose="020B0504020202020204" pitchFamily="34" charset="0"/>
                </a:rPr>
                <a:t>nd</a:t>
              </a:r>
              <a:r>
                <a:rPr lang="en-US" sz="1400" i="1" dirty="0">
                  <a:latin typeface="Swiss721 BT" panose="020B0504020202020204" pitchFamily="34" charset="0"/>
                </a:rPr>
                <a:t> St.-Port Authority, 23</a:t>
              </a:r>
              <a:r>
                <a:rPr lang="en-US" sz="1400" i="1" baseline="30000" dirty="0">
                  <a:latin typeface="Swiss721 BT" panose="020B0504020202020204" pitchFamily="34" charset="0"/>
                </a:rPr>
                <a:t>rd</a:t>
              </a:r>
              <a:r>
                <a:rPr lang="en-US" sz="1400" i="1" dirty="0">
                  <a:latin typeface="Swiss721 BT" panose="020B0504020202020204" pitchFamily="34" charset="0"/>
                </a:rPr>
                <a:t> St., Fulton St</a:t>
              </a:r>
              <a:endParaRPr lang="en-US" sz="1400" dirty="0">
                <a:latin typeface="Swiss721 BT" panose="020B0504020202020204" pitchFamily="34" charset="0"/>
              </a:endParaRPr>
            </a:p>
            <a:p>
              <a:pPr marL="342900" indent="-342900">
                <a:lnSpc>
                  <a:spcPct val="110000"/>
                </a:lnSpc>
                <a:buFont typeface="+mj-lt"/>
                <a:buAutoNum type="arabicPeriod"/>
              </a:pPr>
              <a:r>
                <a:rPr lang="en-US" sz="1400" dirty="0">
                  <a:latin typeface="Swiss721 BT" panose="020B0504020202020204" pitchFamily="34" charset="0"/>
                </a:rPr>
                <a:t>Optimal to engage target audience during evening commute hours</a:t>
              </a:r>
            </a:p>
            <a:p>
              <a:pPr marL="342900" indent="-342900">
                <a:lnSpc>
                  <a:spcPct val="110000"/>
                </a:lnSpc>
                <a:buFont typeface="+mj-lt"/>
                <a:buAutoNum type="arabicPeriod"/>
              </a:pPr>
              <a:r>
                <a:rPr lang="en-US" sz="1400" dirty="0">
                  <a:latin typeface="Swiss721 BT" panose="020B0504020202020204" pitchFamily="34" charset="0"/>
                </a:rPr>
                <a:t>Additional options exist based on staffing capacity</a:t>
              </a:r>
            </a:p>
            <a:p>
              <a:pPr marL="342900" indent="-342900">
                <a:buFont typeface="+mj-lt"/>
                <a:buAutoNum type="arabicPeriod"/>
              </a:pPr>
              <a:endParaRPr lang="en-US" sz="1400" dirty="0">
                <a:latin typeface="Swiss721 BT" panose="020B0504020202020204" pitchFamily="34" charset="0"/>
              </a:endParaRPr>
            </a:p>
            <a:p>
              <a:endParaRPr lang="en-US" sz="1400" dirty="0">
                <a:latin typeface="Swiss721 BT" panose="020B0504020202020204" pitchFamily="34" charset="0"/>
              </a:endParaRPr>
            </a:p>
            <a:p>
              <a:endParaRPr lang="en-US" sz="1400" dirty="0">
                <a:latin typeface="Swiss721 BT" panose="020B0504020202020204" pitchFamily="34" charset="0"/>
              </a:endParaRPr>
            </a:p>
          </p:txBody>
        </p:sp>
        <p:pic>
          <p:nvPicPr>
            <p:cNvPr id="20" name="Graphic 19" descr="Lights On">
              <a:extLst>
                <a:ext uri="{FF2B5EF4-FFF2-40B4-BE49-F238E27FC236}">
                  <a16:creationId xmlns:a16="http://schemas.microsoft.com/office/drawing/2014/main" id="{B6FFF868-6D98-0049-B8DE-65F083687B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534" y="3199183"/>
              <a:ext cx="456865" cy="456865"/>
            </a:xfrm>
            <a:prstGeom prst="rect">
              <a:avLst/>
            </a:prstGeom>
          </p:spPr>
        </p:pic>
        <p:pic>
          <p:nvPicPr>
            <p:cNvPr id="22" name="Graphic 21" descr="Research">
              <a:extLst>
                <a:ext uri="{FF2B5EF4-FFF2-40B4-BE49-F238E27FC236}">
                  <a16:creationId xmlns:a16="http://schemas.microsoft.com/office/drawing/2014/main" id="{E3A4342E-CF8C-8248-A703-2EAA92DF7A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534" y="1675987"/>
              <a:ext cx="494632" cy="494632"/>
            </a:xfrm>
            <a:prstGeom prst="rect">
              <a:avLst/>
            </a:prstGeom>
          </p:spPr>
        </p:pic>
      </p:grpSp>
      <p:sp>
        <p:nvSpPr>
          <p:cNvPr id="10" name="Text Placeholder 5">
            <a:extLst>
              <a:ext uri="{FF2B5EF4-FFF2-40B4-BE49-F238E27FC236}">
                <a16:creationId xmlns:a16="http://schemas.microsoft.com/office/drawing/2014/main" id="{BAF9B89C-7121-2D4B-B6CD-372B62DC58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5" name="TextBox 4">
            <a:extLst>
              <a:ext uri="{FF2B5EF4-FFF2-40B4-BE49-F238E27FC236}">
                <a16:creationId xmlns:a16="http://schemas.microsoft.com/office/drawing/2014/main" id="{62C8FC1A-993E-49B7-8ADD-922765F1DF7B}"/>
              </a:ext>
            </a:extLst>
          </p:cNvPr>
          <p:cNvSpPr txBox="1"/>
          <p:nvPr/>
        </p:nvSpPr>
        <p:spPr>
          <a:xfrm>
            <a:off x="760139" y="911928"/>
            <a:ext cx="8092499" cy="369332"/>
          </a:xfrm>
          <a:prstGeom prst="rect">
            <a:avLst/>
          </a:prstGeom>
          <a:noFill/>
        </p:spPr>
        <p:txBody>
          <a:bodyPr wrap="square">
            <a:spAutoFit/>
          </a:bodyPr>
          <a:lstStyle/>
          <a:p>
            <a:pPr defTabSz="914400" eaLnBrk="1" fontAlgn="auto" hangingPunct="1">
              <a:spcBef>
                <a:spcPts val="0"/>
              </a:spcBef>
              <a:spcAft>
                <a:spcPts val="600"/>
              </a:spcAft>
              <a:defRPr/>
            </a:pPr>
            <a:r>
              <a:rPr lang="en-US" sz="1800" b="1" dirty="0">
                <a:solidFill>
                  <a:schemeClr val="accent1"/>
                </a:solidFill>
                <a:latin typeface="Swiss721 BT" panose="020B0504020202020204"/>
              </a:rPr>
              <a:t>7 Subway locations recommended to drive awareness &amp; increase signups</a:t>
            </a:r>
            <a:endParaRPr lang="en-US" sz="1800" dirty="0">
              <a:latin typeface="Swiss721 BT" panose="020B0504020202020204"/>
            </a:endParaRPr>
          </a:p>
        </p:txBody>
      </p:sp>
    </p:spTree>
    <p:extLst>
      <p:ext uri="{BB962C8B-B14F-4D97-AF65-F5344CB8AC3E}">
        <p14:creationId xmlns:p14="http://schemas.microsoft.com/office/powerpoint/2010/main" val="196001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912DE3-7B14-4E90-B9C2-45992143D8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465" name="think-cell Slide" r:id="rId6" imgW="175" imgH="175" progId="TCLayout.ActiveDocument.1">
                  <p:embed/>
                </p:oleObj>
              </mc:Choice>
              <mc:Fallback>
                <p:oleObj name="think-cell Slide" r:id="rId6" imgW="175" imgH="175" progId="TCLayout.ActiveDocument.1">
                  <p:embed/>
                  <p:pic>
                    <p:nvPicPr>
                      <p:cNvPr id="4" name="Object 3" hidden="1">
                        <a:extLst>
                          <a:ext uri="{FF2B5EF4-FFF2-40B4-BE49-F238E27FC236}">
                            <a16:creationId xmlns:a16="http://schemas.microsoft.com/office/drawing/2014/main" id="{E4912DE3-7B14-4E90-B9C2-45992143D83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47C5B91-79B3-46FD-91B1-BBFE9BF23A49}"/>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b="1" dirty="0">
              <a:latin typeface="Swiss721 BlkCn BT" panose="020B0806030502040204" pitchFamily="34" charset="0"/>
              <a:sym typeface="Swiss721 BlkCn BT" panose="020B0806030502040204" pitchFamily="34" charset="0"/>
            </a:endParaRPr>
          </a:p>
        </p:txBody>
      </p:sp>
      <p:sp>
        <p:nvSpPr>
          <p:cNvPr id="43009" name="Title 3"/>
          <p:cNvSpPr>
            <a:spLocks noGrp="1"/>
          </p:cNvSpPr>
          <p:nvPr>
            <p:ph type="title"/>
          </p:nvPr>
        </p:nvSpPr>
        <p:spPr>
          <a:xfrm>
            <a:off x="1412204" y="424275"/>
            <a:ext cx="3025611" cy="857250"/>
          </a:xfrm>
        </p:spPr>
        <p:txBody>
          <a:bodyPr/>
          <a:lstStyle/>
          <a:p>
            <a:pPr eaLnBrk="1" hangingPunct="1"/>
            <a:r>
              <a:rPr lang="en-US" altLang="en-US" sz="1800" dirty="0">
                <a:solidFill>
                  <a:schemeClr val="tx1"/>
                </a:solidFill>
              </a:rPr>
              <a:t>New York City MTA : Key Stats </a:t>
            </a:r>
            <a:br>
              <a:rPr lang="en-US" altLang="en-US" sz="1800" dirty="0">
                <a:solidFill>
                  <a:schemeClr val="tx1"/>
                </a:solidFill>
              </a:rPr>
            </a:br>
            <a:r>
              <a:rPr lang="en-US" altLang="en-US" sz="1800" dirty="0">
                <a:solidFill>
                  <a:schemeClr val="tx1"/>
                </a:solidFill>
              </a:rPr>
              <a:t> </a:t>
            </a:r>
          </a:p>
        </p:txBody>
      </p:sp>
      <p:sp>
        <p:nvSpPr>
          <p:cNvPr id="12" name="Rectangle 11">
            <a:extLst>
              <a:ext uri="{FF2B5EF4-FFF2-40B4-BE49-F238E27FC236}">
                <a16:creationId xmlns:a16="http://schemas.microsoft.com/office/drawing/2014/main" id="{092E1EA1-EE74-7E48-8CDC-5E8D0212B8D4}"/>
              </a:ext>
            </a:extLst>
          </p:cNvPr>
          <p:cNvSpPr/>
          <p:nvPr/>
        </p:nvSpPr>
        <p:spPr>
          <a:xfrm>
            <a:off x="88899" y="2449179"/>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379</a:t>
            </a:r>
          </a:p>
        </p:txBody>
      </p:sp>
      <p:sp>
        <p:nvSpPr>
          <p:cNvPr id="13" name="Rectangle 12">
            <a:extLst>
              <a:ext uri="{FF2B5EF4-FFF2-40B4-BE49-F238E27FC236}">
                <a16:creationId xmlns:a16="http://schemas.microsoft.com/office/drawing/2014/main" id="{9A04BFD7-2E4F-FC4C-82C1-009CE0971AE3}"/>
              </a:ext>
            </a:extLst>
          </p:cNvPr>
          <p:cNvSpPr/>
          <p:nvPr/>
        </p:nvSpPr>
        <p:spPr>
          <a:xfrm>
            <a:off x="88899" y="1530087"/>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b="1" kern="900" spc="100" dirty="0">
                <a:solidFill>
                  <a:srgbClr val="FFFFFF"/>
                </a:solidFill>
                <a:latin typeface="Swiss721 BlkCn BT" panose="020B0806030502040204" pitchFamily="34" charset="0"/>
                <a:ea typeface="Swiss721 BT Black Condensed" charset="0"/>
                <a:cs typeface="Swiss721 BT Black Condensed" charset="0"/>
              </a:rPr>
              <a:t>2.3</a:t>
            </a: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M+</a:t>
            </a:r>
          </a:p>
        </p:txBody>
      </p:sp>
      <p:sp>
        <p:nvSpPr>
          <p:cNvPr id="16" name="Rectangle 15">
            <a:extLst>
              <a:ext uri="{FF2B5EF4-FFF2-40B4-BE49-F238E27FC236}">
                <a16:creationId xmlns:a16="http://schemas.microsoft.com/office/drawing/2014/main" id="{95B97163-167E-4C47-98FB-EC657B1A145E}"/>
              </a:ext>
            </a:extLst>
          </p:cNvPr>
          <p:cNvSpPr/>
          <p:nvPr/>
        </p:nvSpPr>
        <p:spPr>
          <a:xfrm>
            <a:off x="88899" y="3402611"/>
            <a:ext cx="1370933" cy="456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900" cap="none" spc="100" normalizeH="0" baseline="0" noProof="0" dirty="0">
                <a:ln>
                  <a:noFill/>
                </a:ln>
                <a:solidFill>
                  <a:srgbClr val="FFFFFF"/>
                </a:solidFill>
                <a:effectLst/>
                <a:uLnTx/>
                <a:uFillTx/>
                <a:latin typeface="Swiss721 BlkCn BT" panose="020B0806030502040204" pitchFamily="34" charset="0"/>
                <a:ea typeface="Swiss721 BT Black Condensed" charset="0"/>
                <a:cs typeface="Swiss721 BT Black Condensed" charset="0"/>
              </a:rPr>
              <a:t>4</a:t>
            </a:r>
          </a:p>
        </p:txBody>
      </p:sp>
      <p:sp>
        <p:nvSpPr>
          <p:cNvPr id="20" name="Text Placeholder 4">
            <a:extLst>
              <a:ext uri="{FF2B5EF4-FFF2-40B4-BE49-F238E27FC236}">
                <a16:creationId xmlns:a16="http://schemas.microsoft.com/office/drawing/2014/main" id="{A72FE8D7-3524-984B-B52B-8CE2FC755EEE}"/>
              </a:ext>
            </a:extLst>
          </p:cNvPr>
          <p:cNvSpPr txBox="1">
            <a:spLocks/>
          </p:cNvSpPr>
          <p:nvPr/>
        </p:nvSpPr>
        <p:spPr>
          <a:xfrm>
            <a:off x="1689966" y="230475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Stations </a:t>
            </a:r>
            <a:endParaRPr lang="en-US" sz="2000" i="1" dirty="0">
              <a:latin typeface="Swiss721 BT" charset="0"/>
              <a:ea typeface="Swiss721 BT" charset="0"/>
              <a:cs typeface="Swiss721 BT" charset="0"/>
            </a:endParaRPr>
          </a:p>
          <a:p>
            <a:pPr algn="ctr" fontAlgn="auto">
              <a:spcBef>
                <a:spcPts val="600"/>
              </a:spcBef>
              <a:spcAft>
                <a:spcPts val="0"/>
              </a:spcAft>
              <a:defRPr/>
            </a:pPr>
            <a:r>
              <a:rPr lang="en-US" sz="1200" i="1" dirty="0">
                <a:latin typeface="Swiss721 BT" charset="0"/>
              </a:rPr>
              <a:t>Oldest and largest public transportation system</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1" name="Text Placeholder 4">
            <a:extLst>
              <a:ext uri="{FF2B5EF4-FFF2-40B4-BE49-F238E27FC236}">
                <a16:creationId xmlns:a16="http://schemas.microsoft.com/office/drawing/2014/main" id="{8534D5EB-E2D7-AA49-8F06-6132B38D2F32}"/>
              </a:ext>
            </a:extLst>
          </p:cNvPr>
          <p:cNvSpPr txBox="1">
            <a:spLocks/>
          </p:cNvSpPr>
          <p:nvPr/>
        </p:nvSpPr>
        <p:spPr>
          <a:xfrm>
            <a:off x="1689966" y="1307599"/>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Avg Riders / Day</a:t>
            </a:r>
          </a:p>
          <a:p>
            <a:pPr algn="ctr" fontAlgn="auto">
              <a:spcBef>
                <a:spcPts val="600"/>
              </a:spcBef>
              <a:spcAft>
                <a:spcPts val="0"/>
              </a:spcAft>
              <a:defRPr/>
            </a:pPr>
            <a:r>
              <a:rPr lang="en-US" sz="1200" i="1" dirty="0">
                <a:latin typeface="Swiss721 BT" charset="0"/>
              </a:rPr>
              <a:t>Includes daily commuters and visitors to NYC</a:t>
            </a:r>
          </a:p>
          <a:p>
            <a:pPr algn="ctr" fontAlgn="auto">
              <a:spcBef>
                <a:spcPts val="600"/>
              </a:spcBef>
              <a:spcAft>
                <a:spcPts val="0"/>
              </a:spcAft>
              <a:defRPr/>
            </a:pPr>
            <a:endParaRPr lang="en-US" sz="1200" dirty="0">
              <a:latin typeface="Swiss721 BT" charset="0"/>
              <a:ea typeface="Swiss721 BT" charset="0"/>
              <a:cs typeface="Swiss721 BT" charset="0"/>
            </a:endParaRPr>
          </a:p>
        </p:txBody>
      </p:sp>
      <p:sp>
        <p:nvSpPr>
          <p:cNvPr id="22" name="Text Placeholder 4">
            <a:extLst>
              <a:ext uri="{FF2B5EF4-FFF2-40B4-BE49-F238E27FC236}">
                <a16:creationId xmlns:a16="http://schemas.microsoft.com/office/drawing/2014/main" id="{4CC2F44E-2FE4-254D-8E7F-C6F145727F6B}"/>
              </a:ext>
            </a:extLst>
          </p:cNvPr>
          <p:cNvSpPr txBox="1">
            <a:spLocks/>
          </p:cNvSpPr>
          <p:nvPr/>
        </p:nvSpPr>
        <p:spPr>
          <a:xfrm>
            <a:off x="1689966" y="3265240"/>
            <a:ext cx="2470085" cy="286383"/>
          </a:xfrm>
          <a:prstGeom prst="rect">
            <a:avLst/>
          </a:prstGeom>
          <a:noFill/>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600"/>
              </a:spcBef>
              <a:spcAft>
                <a:spcPts val="0"/>
              </a:spcAft>
              <a:defRPr/>
            </a:pPr>
            <a:r>
              <a:rPr lang="en-US" sz="2000" dirty="0">
                <a:latin typeface="Swiss721 BT" charset="0"/>
                <a:ea typeface="Swiss721 BT" charset="0"/>
                <a:cs typeface="Swiss721 BT" charset="0"/>
              </a:rPr>
              <a:t>Serving 4 boroughs</a:t>
            </a:r>
          </a:p>
          <a:p>
            <a:pPr algn="ctr" fontAlgn="auto">
              <a:spcBef>
                <a:spcPts val="600"/>
              </a:spcBef>
              <a:spcAft>
                <a:spcPts val="0"/>
              </a:spcAft>
              <a:defRPr/>
            </a:pPr>
            <a:r>
              <a:rPr lang="en-US" sz="1200" i="1" dirty="0">
                <a:latin typeface="Swiss721 BT" charset="0"/>
              </a:rPr>
              <a:t>Manhattan, Queens, Brooklyn, and the Bronx</a:t>
            </a:r>
            <a:endParaRPr lang="en-US" sz="1200" i="1" dirty="0">
              <a:latin typeface="Swiss721 BT" charset="0"/>
              <a:ea typeface="Swiss721 BT" charset="0"/>
              <a:cs typeface="Swiss721 BT" charset="0"/>
            </a:endParaRPr>
          </a:p>
        </p:txBody>
      </p:sp>
      <p:sp>
        <p:nvSpPr>
          <p:cNvPr id="14" name="Text Placeholder 5">
            <a:extLst>
              <a:ext uri="{FF2B5EF4-FFF2-40B4-BE49-F238E27FC236}">
                <a16:creationId xmlns:a16="http://schemas.microsoft.com/office/drawing/2014/main" id="{93928238-748E-EA46-9CA8-435C02C4A099}"/>
              </a:ext>
            </a:extLst>
          </p:cNvPr>
          <p:cNvSpPr txBox="1">
            <a:spLocks/>
          </p:cNvSpPr>
          <p:nvPr/>
        </p:nvSpPr>
        <p:spPr bwMode="auto">
          <a:xfrm>
            <a:off x="0" y="4939684"/>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17" name="slide5" descr="All Stations">
            <a:extLst>
              <a:ext uri="{FF2B5EF4-FFF2-40B4-BE49-F238E27FC236}">
                <a16:creationId xmlns:a16="http://schemas.microsoft.com/office/drawing/2014/main" id="{55B43AE9-DC17-D347-82BB-2B781A9B5CC1}"/>
              </a:ext>
            </a:extLst>
          </p:cNvPr>
          <p:cNvPicPr>
            <a:picLocks noChangeAspect="1"/>
          </p:cNvPicPr>
          <p:nvPr/>
        </p:nvPicPr>
        <p:blipFill rotWithShape="1">
          <a:blip r:embed="rId8">
            <a:extLst>
              <a:ext uri="{28A0092B-C50C-407E-A947-70E740481C1C}">
                <a14:useLocalDpi xmlns:a14="http://schemas.microsoft.com/office/drawing/2010/main" val="0"/>
              </a:ext>
            </a:extLst>
          </a:blip>
          <a:srcRect l="32877" t="6725" r="36575" b="3211"/>
          <a:stretch/>
        </p:blipFill>
        <p:spPr>
          <a:xfrm>
            <a:off x="6118389" y="0"/>
            <a:ext cx="3025611" cy="5143500"/>
          </a:xfrm>
          <a:prstGeom prst="rect">
            <a:avLst/>
          </a:prstGeom>
        </p:spPr>
      </p:pic>
    </p:spTree>
    <p:extLst>
      <p:ext uri="{BB962C8B-B14F-4D97-AF65-F5344CB8AC3E}">
        <p14:creationId xmlns:p14="http://schemas.microsoft.com/office/powerpoint/2010/main" val="269199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2773F-F87D-4E58-8E60-735547EDCC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80" name="think-cell Slide" r:id="rId6" imgW="175" imgH="175" progId="TCLayout.ActiveDocument.1">
                  <p:embed/>
                </p:oleObj>
              </mc:Choice>
              <mc:Fallback>
                <p:oleObj name="think-cell Slide" r:id="rId6" imgW="175" imgH="175" progId="TCLayout.ActiveDocument.1">
                  <p:embed/>
                  <p:pic>
                    <p:nvPicPr>
                      <p:cNvPr id="2" name="Object 1" hidden="1">
                        <a:extLst>
                          <a:ext uri="{FF2B5EF4-FFF2-40B4-BE49-F238E27FC236}">
                            <a16:creationId xmlns:a16="http://schemas.microsoft.com/office/drawing/2014/main" id="{E022773F-F87D-4E58-8E60-735547EDCC1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3EEA9A8-D04E-4476-A7B6-C480D2894D4C}"/>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defRPr/>
            </a:pPr>
            <a:endParaRPr kumimoji="0" lang="en-US" b="1" u="none" strike="noStrike" kern="1200" cap="none" spc="0" normalizeH="0" noProof="0" dirty="0">
              <a:ln>
                <a:noFill/>
              </a:ln>
              <a:solidFill>
                <a:srgbClr val="FFFFFF"/>
              </a:solidFill>
              <a:effectLst/>
              <a:uLnTx/>
              <a:uFillTx/>
              <a:latin typeface="Swiss721 BlkCn BT" panose="020B0806030502040204" pitchFamily="34" charset="0"/>
              <a:sym typeface="Swiss721 BlkCn BT" panose="020B0806030502040204" pitchFamily="34" charset="0"/>
            </a:endParaRPr>
          </a:p>
        </p:txBody>
      </p:sp>
      <p:sp>
        <p:nvSpPr>
          <p:cNvPr id="65539" name="Title 2"/>
          <p:cNvSpPr>
            <a:spLocks noGrp="1"/>
          </p:cNvSpPr>
          <p:nvPr>
            <p:ph type="title"/>
          </p:nvPr>
        </p:nvSpPr>
        <p:spPr>
          <a:xfrm>
            <a:off x="677681" y="44240"/>
            <a:ext cx="8321192" cy="1041242"/>
          </a:xfrm>
        </p:spPr>
        <p:txBody>
          <a:bodyPr/>
          <a:lstStyle/>
          <a:p>
            <a:pPr eaLnBrk="1" hangingPunct="1"/>
            <a:r>
              <a:rPr lang="en-US" altLang="en-US" dirty="0"/>
              <a:t>SCOPE, DATA &amp; ASSUMPTIONS</a:t>
            </a:r>
          </a:p>
        </p:txBody>
      </p:sp>
      <p:sp>
        <p:nvSpPr>
          <p:cNvPr id="104" name="TextBox 103">
            <a:extLst>
              <a:ext uri="{FF2B5EF4-FFF2-40B4-BE49-F238E27FC236}">
                <a16:creationId xmlns:a16="http://schemas.microsoft.com/office/drawing/2014/main" id="{E3004105-0EB4-44F3-BB7D-4849FA7F4B81}"/>
              </a:ext>
            </a:extLst>
          </p:cNvPr>
          <p:cNvSpPr txBox="1"/>
          <p:nvPr/>
        </p:nvSpPr>
        <p:spPr>
          <a:xfrm>
            <a:off x="658739" y="1701914"/>
            <a:ext cx="2979301" cy="3085237"/>
          </a:xfrm>
          <a:prstGeom prst="rect">
            <a:avLst/>
          </a:prstGeom>
          <a:noFill/>
          <a:ln>
            <a:solidFill>
              <a:srgbClr val="FD9567"/>
            </a:solidFill>
          </a:ln>
        </p:spPr>
        <p:txBody>
          <a:bodyPr wrap="square" rtlCol="0">
            <a:noAutofit/>
          </a:bodyPr>
          <a:lstStyle/>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Gather insights on average daily commuter traffic on the MTA network </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Identify a small group of stations that drive a significant share of traffic</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Recommend approach to maximize outreach in the lead-up to the Fall 2020 Gala</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Jointly collaborate and align on action plan and expectations around outcomes</a:t>
            </a:r>
          </a:p>
          <a:p>
            <a:pPr marL="173038" lvl="1" indent="-168275" defTabSz="914400" eaLnBrk="1" fontAlgn="auto" hangingPunct="1">
              <a:spcBef>
                <a:spcPts val="0"/>
              </a:spcBef>
              <a:spcAft>
                <a:spcPts val="600"/>
              </a:spcAft>
              <a:buFont typeface="Arial" panose="020B0604020202020204" pitchFamily="34" charset="0"/>
              <a:buChar char="•"/>
              <a:defRPr/>
            </a:pPr>
            <a:r>
              <a:rPr lang="en-US" sz="1200" dirty="0">
                <a:latin typeface="Swiss721 BT" panose="020B0504020202020204"/>
                <a:ea typeface="Open Sans" panose="020B0606030504020204" pitchFamily="34" charset="0"/>
                <a:cs typeface="Open Sans" panose="020B0606030504020204" pitchFamily="34" charset="0"/>
              </a:rPr>
              <a:t>Discuss and document learnings that can be leveraged for future efforts</a:t>
            </a:r>
            <a:endParaRPr lang="en-US" sz="1200" dirty="0">
              <a:solidFill>
                <a:srgbClr val="000000"/>
              </a:solidFill>
              <a:latin typeface="Swiss721 Lt BT"/>
              <a:ea typeface="Open Sans" panose="020B0606030504020204" pitchFamily="34" charset="0"/>
              <a:cs typeface="Open Sans" panose="020B0606030504020204" pitchFamily="34" charset="0"/>
            </a:endParaRPr>
          </a:p>
        </p:txBody>
      </p:sp>
      <p:sp>
        <p:nvSpPr>
          <p:cNvPr id="132" name="Rectangle 131">
            <a:extLst>
              <a:ext uri="{FF2B5EF4-FFF2-40B4-BE49-F238E27FC236}">
                <a16:creationId xmlns:a16="http://schemas.microsoft.com/office/drawing/2014/main" id="{73B828CB-5497-41E1-A208-9FDC041B33B2}"/>
              </a:ext>
            </a:extLst>
          </p:cNvPr>
          <p:cNvSpPr/>
          <p:nvPr/>
        </p:nvSpPr>
        <p:spPr bwMode="gray">
          <a:xfrm>
            <a:off x="986832" y="854472"/>
            <a:ext cx="242829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SCOPE</a:t>
            </a:r>
          </a:p>
        </p:txBody>
      </p:sp>
      <p:sp>
        <p:nvSpPr>
          <p:cNvPr id="133" name="Rectangle 132">
            <a:extLst>
              <a:ext uri="{FF2B5EF4-FFF2-40B4-BE49-F238E27FC236}">
                <a16:creationId xmlns:a16="http://schemas.microsoft.com/office/drawing/2014/main" id="{E72BC69E-373C-42A4-A3F9-D5C437438B90}"/>
              </a:ext>
            </a:extLst>
          </p:cNvPr>
          <p:cNvSpPr/>
          <p:nvPr/>
        </p:nvSpPr>
        <p:spPr bwMode="gray">
          <a:xfrm>
            <a:off x="3937605" y="1096390"/>
            <a:ext cx="182507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DATA SOURCES</a:t>
            </a:r>
          </a:p>
        </p:txBody>
      </p:sp>
      <p:sp>
        <p:nvSpPr>
          <p:cNvPr id="134" name="Rectangle 133">
            <a:extLst>
              <a:ext uri="{FF2B5EF4-FFF2-40B4-BE49-F238E27FC236}">
                <a16:creationId xmlns:a16="http://schemas.microsoft.com/office/drawing/2014/main" id="{C00B6A43-B469-40F0-BE19-4DE911AAB6C0}"/>
              </a:ext>
            </a:extLst>
          </p:cNvPr>
          <p:cNvSpPr/>
          <p:nvPr/>
        </p:nvSpPr>
        <p:spPr bwMode="gray">
          <a:xfrm>
            <a:off x="6482797" y="1330986"/>
            <a:ext cx="1882401" cy="221100"/>
          </a:xfrm>
          <a:prstGeom prst="rect">
            <a:avLst/>
          </a:prstGeom>
          <a:noFill/>
          <a:ln w="19050" algn="ctr">
            <a:noFill/>
            <a:miter lim="800000"/>
            <a:headEnd/>
            <a:tailEnd/>
          </a:ln>
        </p:spPr>
        <p:txBody>
          <a:bodyPr wrap="square" lIns="88900" tIns="88900" rIns="88900" bIns="88900" rtlCol="0" anchor="ctr"/>
          <a:lstStyle/>
          <a:p>
            <a:pPr algn="ctr" defTabSz="914400" eaLnBrk="1" fontAlgn="auto" hangingPunct="1">
              <a:lnSpc>
                <a:spcPct val="106000"/>
              </a:lnSpc>
              <a:spcBef>
                <a:spcPts val="0"/>
              </a:spcBef>
              <a:spcAft>
                <a:spcPts val="0"/>
              </a:spcAft>
              <a:buFont typeface="Wingdings 2" pitchFamily="18" charset="2"/>
              <a:buNone/>
              <a:defRPr/>
            </a:pPr>
            <a:r>
              <a:rPr lang="en-US" sz="1200" b="1" spc="300" dirty="0">
                <a:solidFill>
                  <a:srgbClr val="787878"/>
                </a:solidFill>
                <a:latin typeface="Swiss721 Lt BT"/>
              </a:rPr>
              <a:t>ASSUMPTIONS</a:t>
            </a:r>
          </a:p>
        </p:txBody>
      </p:sp>
      <p:cxnSp>
        <p:nvCxnSpPr>
          <p:cNvPr id="135" name="Straight Connector 134">
            <a:extLst>
              <a:ext uri="{FF2B5EF4-FFF2-40B4-BE49-F238E27FC236}">
                <a16:creationId xmlns:a16="http://schemas.microsoft.com/office/drawing/2014/main" id="{25DA0A2B-33B8-4304-AE0B-9CEB8FEB5CC1}"/>
              </a:ext>
            </a:extLst>
          </p:cNvPr>
          <p:cNvCxnSpPr>
            <a:cxnSpLocks/>
          </p:cNvCxnSpPr>
          <p:nvPr/>
        </p:nvCxnSpPr>
        <p:spPr>
          <a:xfrm>
            <a:off x="665552" y="848558"/>
            <a:ext cx="2972488" cy="0"/>
          </a:xfrm>
          <a:prstGeom prst="line">
            <a:avLst/>
          </a:prstGeom>
          <a:noFill/>
          <a:ln w="38100" cap="flat" cmpd="sng" algn="ctr">
            <a:solidFill>
              <a:srgbClr val="FD9567"/>
            </a:solidFill>
            <a:prstDash val="solid"/>
            <a:miter lim="800000"/>
          </a:ln>
          <a:effectLst/>
        </p:spPr>
      </p:cxnSp>
      <p:cxnSp>
        <p:nvCxnSpPr>
          <p:cNvPr id="136" name="Straight Connector 135">
            <a:extLst>
              <a:ext uri="{FF2B5EF4-FFF2-40B4-BE49-F238E27FC236}">
                <a16:creationId xmlns:a16="http://schemas.microsoft.com/office/drawing/2014/main" id="{70AA00BC-DB76-41C2-AF12-7EFD07137CBE}"/>
              </a:ext>
            </a:extLst>
          </p:cNvPr>
          <p:cNvCxnSpPr>
            <a:cxnSpLocks/>
          </p:cNvCxnSpPr>
          <p:nvPr/>
        </p:nvCxnSpPr>
        <p:spPr>
          <a:xfrm>
            <a:off x="3937605" y="1075572"/>
            <a:ext cx="1843823" cy="0"/>
          </a:xfrm>
          <a:prstGeom prst="line">
            <a:avLst/>
          </a:prstGeom>
          <a:noFill/>
          <a:ln w="38100" cap="flat" cmpd="sng" algn="ctr">
            <a:solidFill>
              <a:srgbClr val="86F200"/>
            </a:solidFill>
            <a:prstDash val="solid"/>
            <a:miter lim="800000"/>
          </a:ln>
          <a:effectLst/>
        </p:spPr>
      </p:cxnSp>
      <p:cxnSp>
        <p:nvCxnSpPr>
          <p:cNvPr id="137" name="Straight Connector 136">
            <a:extLst>
              <a:ext uri="{FF2B5EF4-FFF2-40B4-BE49-F238E27FC236}">
                <a16:creationId xmlns:a16="http://schemas.microsoft.com/office/drawing/2014/main" id="{4EB394F1-2C27-486F-8D37-DECD77897AF4}"/>
              </a:ext>
            </a:extLst>
          </p:cNvPr>
          <p:cNvCxnSpPr>
            <a:cxnSpLocks/>
          </p:cNvCxnSpPr>
          <p:nvPr/>
        </p:nvCxnSpPr>
        <p:spPr>
          <a:xfrm>
            <a:off x="6015948" y="1316212"/>
            <a:ext cx="2728189" cy="0"/>
          </a:xfrm>
          <a:prstGeom prst="line">
            <a:avLst/>
          </a:prstGeom>
          <a:noFill/>
          <a:ln w="38100" cap="flat" cmpd="sng" algn="ctr">
            <a:solidFill>
              <a:srgbClr val="FDD300"/>
            </a:solidFill>
            <a:prstDash val="solid"/>
            <a:miter lim="800000"/>
          </a:ln>
          <a:effectLst/>
        </p:spPr>
      </p:cxnSp>
      <p:cxnSp>
        <p:nvCxnSpPr>
          <p:cNvPr id="138" name="Straight Connector 137">
            <a:extLst>
              <a:ext uri="{FF2B5EF4-FFF2-40B4-BE49-F238E27FC236}">
                <a16:creationId xmlns:a16="http://schemas.microsoft.com/office/drawing/2014/main" id="{0275DAAE-2385-4C08-930D-0E44CB3F9B74}"/>
              </a:ext>
            </a:extLst>
          </p:cNvPr>
          <p:cNvCxnSpPr>
            <a:cxnSpLocks/>
          </p:cNvCxnSpPr>
          <p:nvPr/>
        </p:nvCxnSpPr>
        <p:spPr>
          <a:xfrm>
            <a:off x="481759" y="1701915"/>
            <a:ext cx="0" cy="3085237"/>
          </a:xfrm>
          <a:prstGeom prst="line">
            <a:avLst/>
          </a:prstGeom>
          <a:noFill/>
          <a:ln w="31750" cap="flat" cmpd="sng" algn="ctr">
            <a:solidFill>
              <a:srgbClr val="FFFFFF">
                <a:lumMod val="75000"/>
              </a:srgbClr>
            </a:solidFill>
            <a:prstDash val="solid"/>
            <a:miter lim="800000"/>
          </a:ln>
          <a:effectLst/>
        </p:spPr>
      </p:cxnSp>
      <p:sp>
        <p:nvSpPr>
          <p:cNvPr id="139" name="TextBox 138">
            <a:extLst>
              <a:ext uri="{FF2B5EF4-FFF2-40B4-BE49-F238E27FC236}">
                <a16:creationId xmlns:a16="http://schemas.microsoft.com/office/drawing/2014/main" id="{52505FF7-CF22-4442-8C5A-9CAFAA267EF1}"/>
              </a:ext>
            </a:extLst>
          </p:cNvPr>
          <p:cNvSpPr txBox="1"/>
          <p:nvPr/>
        </p:nvSpPr>
        <p:spPr>
          <a:xfrm rot="16200000">
            <a:off x="-196296" y="2908343"/>
            <a:ext cx="1341932" cy="111897"/>
          </a:xfrm>
          <a:prstGeom prst="rect">
            <a:avLst/>
          </a:prstGeom>
          <a:solidFill>
            <a:srgbClr val="FFFFFF"/>
          </a:solidFill>
        </p:spPr>
        <p:txBody>
          <a:bodyPr wrap="square" lIns="0" tIns="0" rIns="0" bIns="0"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67" normalizeH="0" baseline="0" noProof="0" dirty="0">
                <a:ln>
                  <a:noFill/>
                </a:ln>
                <a:solidFill>
                  <a:srgbClr val="000000"/>
                </a:solidFill>
                <a:effectLst/>
                <a:uLnTx/>
                <a:uFillTx/>
                <a:latin typeface="Swiss721 Lt BT"/>
              </a:rPr>
              <a:t>KEY CONSIDERATIONS</a:t>
            </a:r>
          </a:p>
        </p:txBody>
      </p:sp>
      <p:cxnSp>
        <p:nvCxnSpPr>
          <p:cNvPr id="140" name="Straight Connector 139">
            <a:extLst>
              <a:ext uri="{FF2B5EF4-FFF2-40B4-BE49-F238E27FC236}">
                <a16:creationId xmlns:a16="http://schemas.microsoft.com/office/drawing/2014/main" id="{29AE03B5-AC0B-4951-8340-9F51034280B3}"/>
              </a:ext>
            </a:extLst>
          </p:cNvPr>
          <p:cNvCxnSpPr>
            <a:cxnSpLocks/>
          </p:cNvCxnSpPr>
          <p:nvPr/>
        </p:nvCxnSpPr>
        <p:spPr>
          <a:xfrm>
            <a:off x="665551" y="1619283"/>
            <a:ext cx="8158451" cy="0"/>
          </a:xfrm>
          <a:prstGeom prst="line">
            <a:avLst/>
          </a:prstGeom>
          <a:noFill/>
          <a:ln w="22225" cap="rnd" cmpd="sng" algn="ctr">
            <a:solidFill>
              <a:srgbClr val="FFFFFF">
                <a:lumMod val="50000"/>
              </a:srgbClr>
            </a:solidFill>
            <a:prstDash val="sysDot"/>
            <a:round/>
          </a:ln>
          <a:effectLst/>
        </p:spPr>
      </p:cxnSp>
      <p:sp>
        <p:nvSpPr>
          <p:cNvPr id="142" name="TextBox 141">
            <a:extLst>
              <a:ext uri="{FF2B5EF4-FFF2-40B4-BE49-F238E27FC236}">
                <a16:creationId xmlns:a16="http://schemas.microsoft.com/office/drawing/2014/main" id="{7E9DDB45-2802-4497-819B-4BE64BB4686A}"/>
              </a:ext>
            </a:extLst>
          </p:cNvPr>
          <p:cNvSpPr txBox="1"/>
          <p:nvPr/>
        </p:nvSpPr>
        <p:spPr>
          <a:xfrm>
            <a:off x="3872560" y="1701915"/>
            <a:ext cx="1908868" cy="3085237"/>
          </a:xfrm>
          <a:prstGeom prst="rect">
            <a:avLst/>
          </a:prstGeom>
          <a:noFill/>
          <a:ln>
            <a:solidFill>
              <a:srgbClr val="86F2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t>MTA Turnstile Data</a:t>
            </a:r>
          </a:p>
          <a:p>
            <a:pPr marR="0" lvl="0" defTabSz="914400" eaLnBrk="1" fontAlgn="auto" latinLnBrk="0" hangingPunct="1">
              <a:lnSpc>
                <a:spcPct val="100000"/>
              </a:lnSpc>
              <a:spcBef>
                <a:spcPts val="0"/>
              </a:spcBef>
              <a:spcAft>
                <a:spcPts val="600"/>
              </a:spcAft>
              <a:buClrTx/>
              <a:buSzTx/>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MTA Subway Stations Geo Location Data</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kern="0" dirty="0">
              <a:solidFill>
                <a:srgbClr val="000000"/>
              </a:solidFill>
              <a:latin typeface="Swiss721 Lt BT"/>
              <a:ea typeface="Open Sans" panose="020B0606030504020204" pitchFamily="34" charset="0"/>
              <a:cs typeface="Open Sans" panose="020B0606030504020204" pitchFamily="34" charset="0"/>
            </a:endParaRPr>
          </a:p>
        </p:txBody>
      </p:sp>
      <p:sp>
        <p:nvSpPr>
          <p:cNvPr id="143" name="TextBox 142">
            <a:extLst>
              <a:ext uri="{FF2B5EF4-FFF2-40B4-BE49-F238E27FC236}">
                <a16:creationId xmlns:a16="http://schemas.microsoft.com/office/drawing/2014/main" id="{B1C64614-1B46-4FEB-A9F2-6A5E814DD4A0}"/>
              </a:ext>
            </a:extLst>
          </p:cNvPr>
          <p:cNvSpPr txBox="1"/>
          <p:nvPr/>
        </p:nvSpPr>
        <p:spPr>
          <a:xfrm>
            <a:off x="6015948" y="1701914"/>
            <a:ext cx="2746875" cy="3085237"/>
          </a:xfrm>
          <a:prstGeom prst="rect">
            <a:avLst/>
          </a:prstGeom>
          <a:noFill/>
          <a:ln>
            <a:solidFill>
              <a:srgbClr val="FDD300"/>
            </a:solidFill>
          </a:ln>
        </p:spPr>
        <p:txBody>
          <a:bodyPr wrap="square" rtlCol="0">
            <a:noAutofit/>
          </a:bodyPr>
          <a:lstStyle/>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The Fall 2020 Gala is assumed to be an online event</a:t>
            </a:r>
          </a:p>
          <a:p>
            <a:pPr marL="168275" marR="0" lvl="0" indent="-168275"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kern="0" dirty="0">
                <a:solidFill>
                  <a:srgbClr val="000000"/>
                </a:solidFill>
                <a:latin typeface="Swiss721 Lt BT"/>
                <a:ea typeface="Open Sans" panose="020B0606030504020204" pitchFamily="34" charset="0"/>
                <a:cs typeface="Open Sans" panose="020B0606030504020204" pitchFamily="34" charset="0"/>
              </a:rPr>
              <a:t>To maximize our ability to reach the target audience (tech enthusiasts), we limited our analysis to focus on key work-related commute hours. </a:t>
            </a:r>
          </a:p>
        </p:txBody>
      </p:sp>
      <p:sp>
        <p:nvSpPr>
          <p:cNvPr id="11" name="TextBox 10">
            <a:extLst>
              <a:ext uri="{FF2B5EF4-FFF2-40B4-BE49-F238E27FC236}">
                <a16:creationId xmlns:a16="http://schemas.microsoft.com/office/drawing/2014/main" id="{1FD11434-132F-CB4E-9A56-03688DB2A343}"/>
              </a:ext>
            </a:extLst>
          </p:cNvPr>
          <p:cNvSpPr txBox="1"/>
          <p:nvPr/>
        </p:nvSpPr>
        <p:spPr>
          <a:xfrm>
            <a:off x="448119" y="4751645"/>
            <a:ext cx="8214122" cy="323165"/>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600"/>
              </a:spcAft>
              <a:buClrTx/>
              <a:buSzTx/>
              <a:tabLst/>
              <a:defRPr/>
            </a:pPr>
            <a:r>
              <a:rPr lang="en-US" sz="500" dirty="0"/>
              <a:t>¹ Source: </a:t>
            </a:r>
            <a:r>
              <a:rPr lang="en-US" sz="500" dirty="0">
                <a:hlinkClick r:id="rId8">
                  <a:extLst>
                    <a:ext uri="{A12FA001-AC4F-418D-AE19-62706E023703}">
                      <ahyp:hlinkClr xmlns:ahyp="http://schemas.microsoft.com/office/drawing/2018/hyperlinkcolor" val="tx"/>
                    </a:ext>
                  </a:extLst>
                </a:hlinkClick>
              </a:rPr>
              <a:t>http://web.mta.info/developers/turnstile.html</a:t>
            </a:r>
            <a:r>
              <a:rPr lang="en-US" sz="500" dirty="0"/>
              <a:t>  (MTA Turnstile Data)</a:t>
            </a:r>
          </a:p>
          <a:p>
            <a:pPr marR="0" lvl="0" defTabSz="914400" eaLnBrk="1" fontAlgn="auto" latinLnBrk="0" hangingPunct="1">
              <a:lnSpc>
                <a:spcPct val="100000"/>
              </a:lnSpc>
              <a:spcBef>
                <a:spcPts val="0"/>
              </a:spcBef>
              <a:spcAft>
                <a:spcPts val="600"/>
              </a:spcAft>
              <a:buClrTx/>
              <a:buSzTx/>
              <a:tabLst/>
              <a:defRPr/>
            </a:pPr>
            <a:r>
              <a:rPr lang="en-US" sz="500" dirty="0"/>
              <a:t>² Source: </a:t>
            </a:r>
            <a:r>
              <a:rPr lang="en-US" sz="500" dirty="0">
                <a:hlinkClick r:id="rId9">
                  <a:extLst>
                    <a:ext uri="{A12FA001-AC4F-418D-AE19-62706E023703}">
                      <ahyp:hlinkClr xmlns:ahyp="http://schemas.microsoft.com/office/drawing/2018/hyperlinkcolor" val="tx"/>
                    </a:ext>
                  </a:extLst>
                </a:hlinkClick>
              </a:rPr>
              <a:t>http://web.mta.info/developers/data/nyct/subway/Stations.csv</a:t>
            </a:r>
            <a:r>
              <a:rPr lang="en-US" sz="500" dirty="0"/>
              <a:t> (MTA Geo Data)</a:t>
            </a:r>
          </a:p>
        </p:txBody>
      </p:sp>
      <p:sp>
        <p:nvSpPr>
          <p:cNvPr id="28" name="Text Placeholder 5">
            <a:extLst>
              <a:ext uri="{FF2B5EF4-FFF2-40B4-BE49-F238E27FC236}">
                <a16:creationId xmlns:a16="http://schemas.microsoft.com/office/drawing/2014/main" id="{25A98EF0-43BD-2743-8F07-5874FBDB928B}"/>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Tree>
    <p:extLst>
      <p:ext uri="{BB962C8B-B14F-4D97-AF65-F5344CB8AC3E}">
        <p14:creationId xmlns:p14="http://schemas.microsoft.com/office/powerpoint/2010/main" val="366859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2689E7D-FCCB-4E4D-8ABA-B20A616815D8}"/>
              </a:ext>
            </a:extLst>
          </p:cNvPr>
          <p:cNvGraphicFramePr/>
          <p:nvPr>
            <p:extLst>
              <p:ext uri="{D42A27DB-BD31-4B8C-83A1-F6EECF244321}">
                <p14:modId xmlns:p14="http://schemas.microsoft.com/office/powerpoint/2010/main" val="94935265"/>
              </p:ext>
            </p:extLst>
          </p:nvPr>
        </p:nvGraphicFramePr>
        <p:xfrm>
          <a:off x="4572000" y="3043887"/>
          <a:ext cx="3699952" cy="21185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17% of commuter traffic is captured by Top 2% Stations</a:t>
            </a:r>
          </a:p>
        </p:txBody>
      </p:sp>
      <p:pic>
        <p:nvPicPr>
          <p:cNvPr id="9" name="Picture 8" descr="A screenshot of a cell phone&#10;&#10;Description automatically generated">
            <a:extLst>
              <a:ext uri="{FF2B5EF4-FFF2-40B4-BE49-F238E27FC236}">
                <a16:creationId xmlns:a16="http://schemas.microsoft.com/office/drawing/2014/main" id="{D2310EB5-75EB-B444-A744-E489EFC229AA}"/>
              </a:ext>
            </a:extLst>
          </p:cNvPr>
          <p:cNvPicPr>
            <a:picLocks noChangeAspect="1"/>
          </p:cNvPicPr>
          <p:nvPr/>
        </p:nvPicPr>
        <p:blipFill>
          <a:blip r:embed="rId4"/>
          <a:stretch>
            <a:fillRect/>
          </a:stretch>
        </p:blipFill>
        <p:spPr>
          <a:xfrm>
            <a:off x="287549" y="818324"/>
            <a:ext cx="7736087" cy="2483105"/>
          </a:xfrm>
          <a:prstGeom prst="rect">
            <a:avLst/>
          </a:prstGeom>
        </p:spPr>
      </p:pic>
      <p:sp>
        <p:nvSpPr>
          <p:cNvPr id="11" name="Text Placeholder 5">
            <a:extLst>
              <a:ext uri="{FF2B5EF4-FFF2-40B4-BE49-F238E27FC236}">
                <a16:creationId xmlns:a16="http://schemas.microsoft.com/office/drawing/2014/main" id="{0E194741-E426-914A-8B97-AA60F26D2ED5}"/>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graphicFrame>
        <p:nvGraphicFramePr>
          <p:cNvPr id="7" name="Chart 6">
            <a:extLst>
              <a:ext uri="{FF2B5EF4-FFF2-40B4-BE49-F238E27FC236}">
                <a16:creationId xmlns:a16="http://schemas.microsoft.com/office/drawing/2014/main" id="{CC60DFE5-0BCC-47BE-9FE2-59FE48F12590}"/>
              </a:ext>
            </a:extLst>
          </p:cNvPr>
          <p:cNvGraphicFramePr/>
          <p:nvPr>
            <p:extLst>
              <p:ext uri="{D42A27DB-BD31-4B8C-83A1-F6EECF244321}">
                <p14:modId xmlns:p14="http://schemas.microsoft.com/office/powerpoint/2010/main" val="931435134"/>
              </p:ext>
            </p:extLst>
          </p:nvPr>
        </p:nvGraphicFramePr>
        <p:xfrm>
          <a:off x="872048" y="3043886"/>
          <a:ext cx="3482238" cy="23131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6726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414816"/>
            <a:ext cx="8321192" cy="403508"/>
          </a:xfrm>
        </p:spPr>
        <p:txBody>
          <a:bodyPr>
            <a:normAutofit/>
          </a:bodyPr>
          <a:lstStyle/>
          <a:p>
            <a:r>
              <a:rPr lang="en-US" sz="1800" i="0" dirty="0"/>
              <a:t>No significant change to rankings based on commuter traffic between 2019 and 2020</a:t>
            </a:r>
          </a:p>
        </p:txBody>
      </p:sp>
      <p:sp>
        <p:nvSpPr>
          <p:cNvPr id="9" name="Text Placeholder 5">
            <a:extLst>
              <a:ext uri="{FF2B5EF4-FFF2-40B4-BE49-F238E27FC236}">
                <a16:creationId xmlns:a16="http://schemas.microsoft.com/office/drawing/2014/main" id="{12DC1B87-5EB4-F54E-8638-5BAD6341CD71}"/>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pic>
        <p:nvPicPr>
          <p:cNvPr id="5" name="Picture 4" descr="A screenshot of a cell phone&#10;&#10;Description automatically generated">
            <a:extLst>
              <a:ext uri="{FF2B5EF4-FFF2-40B4-BE49-F238E27FC236}">
                <a16:creationId xmlns:a16="http://schemas.microsoft.com/office/drawing/2014/main" id="{55798E37-A1E4-6C45-B161-71E8AA32BEB3}"/>
              </a:ext>
            </a:extLst>
          </p:cNvPr>
          <p:cNvPicPr>
            <a:picLocks noChangeAspect="1"/>
          </p:cNvPicPr>
          <p:nvPr/>
        </p:nvPicPr>
        <p:blipFill>
          <a:blip r:embed="rId3"/>
          <a:stretch>
            <a:fillRect/>
          </a:stretch>
        </p:blipFill>
        <p:spPr>
          <a:xfrm>
            <a:off x="778807" y="1203061"/>
            <a:ext cx="7344322" cy="3523669"/>
          </a:xfrm>
          <a:prstGeom prst="rect">
            <a:avLst/>
          </a:prstGeom>
        </p:spPr>
      </p:pic>
    </p:spTree>
    <p:extLst>
      <p:ext uri="{BB962C8B-B14F-4D97-AF65-F5344CB8AC3E}">
        <p14:creationId xmlns:p14="http://schemas.microsoft.com/office/powerpoint/2010/main" val="15243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p 10">
            <a:extLst>
              <a:ext uri="{FF2B5EF4-FFF2-40B4-BE49-F238E27FC236}">
                <a16:creationId xmlns:a16="http://schemas.microsoft.com/office/drawing/2014/main" id="{E266838A-B9CA-41C4-AA1D-020CAE7B205C}"/>
              </a:ext>
            </a:extLst>
          </p:cNvPr>
          <p:cNvPicPr>
            <a:picLocks noChangeAspect="1"/>
          </p:cNvPicPr>
          <p:nvPr/>
        </p:nvPicPr>
        <p:blipFill rotWithShape="1">
          <a:blip r:embed="rId3">
            <a:extLst>
              <a:ext uri="{28A0092B-C50C-407E-A947-70E740481C1C}">
                <a14:useLocalDpi xmlns:a14="http://schemas.microsoft.com/office/drawing/2010/main" val="0"/>
              </a:ext>
            </a:extLst>
          </a:blip>
          <a:srcRect t="6133" b="9025"/>
          <a:stretch/>
        </p:blipFill>
        <p:spPr>
          <a:xfrm>
            <a:off x="677681" y="905378"/>
            <a:ext cx="8321193" cy="3823306"/>
          </a:xfrm>
          <a:prstGeom prst="rect">
            <a:avLst/>
          </a:prstGeom>
        </p:spPr>
      </p:pic>
      <p:sp>
        <p:nvSpPr>
          <p:cNvPr id="3" name="Text Placeholder 2">
            <a:extLst>
              <a:ext uri="{FF2B5EF4-FFF2-40B4-BE49-F238E27FC236}">
                <a16:creationId xmlns:a16="http://schemas.microsoft.com/office/drawing/2014/main" id="{673CDB60-56FC-8C4C-959D-9ADCB3CDED37}"/>
              </a:ext>
            </a:extLst>
          </p:cNvPr>
          <p:cNvSpPr>
            <a:spLocks noGrp="1"/>
          </p:cNvSpPr>
          <p:nvPr>
            <p:ph type="body" sz="quarter" idx="11"/>
          </p:nvPr>
        </p:nvSpPr>
        <p:spPr>
          <a:xfrm>
            <a:off x="718415" y="384336"/>
            <a:ext cx="8321192" cy="403508"/>
          </a:xfrm>
        </p:spPr>
        <p:txBody>
          <a:bodyPr>
            <a:normAutofit/>
          </a:bodyPr>
          <a:lstStyle/>
          <a:p>
            <a:r>
              <a:rPr lang="en-US" sz="1800" i="0" dirty="0"/>
              <a:t>Majority of these stations are clustered around Manhattan, below Central Park</a:t>
            </a:r>
          </a:p>
        </p:txBody>
      </p:sp>
      <p:sp>
        <p:nvSpPr>
          <p:cNvPr id="7" name="Text Placeholder 5">
            <a:extLst>
              <a:ext uri="{FF2B5EF4-FFF2-40B4-BE49-F238E27FC236}">
                <a16:creationId xmlns:a16="http://schemas.microsoft.com/office/drawing/2014/main" id="{FF34A313-7FFA-314F-86DF-FD11D8D61083}"/>
              </a:ext>
            </a:extLst>
          </p:cNvPr>
          <p:cNvSpPr txBox="1">
            <a:spLocks/>
          </p:cNvSpPr>
          <p:nvPr/>
        </p:nvSpPr>
        <p:spPr bwMode="auto">
          <a:xfrm>
            <a:off x="6961312" y="4955605"/>
            <a:ext cx="2037562" cy="20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1200" b="0" i="1" kern="1200">
                <a:solidFill>
                  <a:srgbClr val="231C17"/>
                </a:solidFill>
                <a:latin typeface="Aldine721 BT" charset="0"/>
                <a:ea typeface="Aldine721 BT" charset="0"/>
                <a:cs typeface="Aldine721 BT" charset="0"/>
              </a:defRPr>
            </a:lvl1pPr>
            <a:lvl2pPr marL="457200" indent="0" algn="l" defTabSz="457200" rtl="0" eaLnBrk="0" fontAlgn="base" hangingPunct="0">
              <a:spcBef>
                <a:spcPct val="20000"/>
              </a:spcBef>
              <a:spcAft>
                <a:spcPct val="0"/>
              </a:spcAft>
              <a:buFont typeface="Arial" charset="0"/>
              <a:buNone/>
              <a:defRPr sz="1400" b="0" i="0" kern="1200">
                <a:solidFill>
                  <a:schemeClr val="tx2"/>
                </a:solidFill>
                <a:latin typeface="Swiss721 BT" charset="0"/>
                <a:ea typeface="Swiss721 BT" charset="0"/>
                <a:cs typeface="Swiss721 BT" charset="0"/>
              </a:defRPr>
            </a:lvl2pPr>
            <a:lvl3pPr marL="9144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3pPr>
            <a:lvl4pPr marL="13716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4pPr>
            <a:lvl5pPr marL="1828800" indent="0" algn="l" defTabSz="457200" rtl="0" eaLnBrk="0" fontAlgn="base" hangingPunct="0">
              <a:spcBef>
                <a:spcPct val="20000"/>
              </a:spcBef>
              <a:spcAft>
                <a:spcPct val="0"/>
              </a:spcAft>
              <a:buFont typeface="Arial" charset="0"/>
              <a:buNone/>
              <a:defRPr sz="1200" b="0" i="0" kern="1200">
                <a:solidFill>
                  <a:schemeClr val="tx2"/>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r>
              <a:rPr lang="en-US" sz="600" dirty="0"/>
              <a:t>2020 WomenTechWomenYes (WTWY) Annual Gala, NYC </a:t>
            </a:r>
            <a:endParaRPr lang="en-US" altLang="en-US" sz="600" dirty="0"/>
          </a:p>
        </p:txBody>
      </p:sp>
      <p:sp>
        <p:nvSpPr>
          <p:cNvPr id="9" name="Text Placeholder 1">
            <a:extLst>
              <a:ext uri="{FF2B5EF4-FFF2-40B4-BE49-F238E27FC236}">
                <a16:creationId xmlns:a16="http://schemas.microsoft.com/office/drawing/2014/main" id="{3B885EA5-1992-0E40-BB05-D11ED5D7F0D8}"/>
              </a:ext>
            </a:extLst>
          </p:cNvPr>
          <p:cNvSpPr txBox="1">
            <a:spLocks/>
          </p:cNvSpPr>
          <p:nvPr/>
        </p:nvSpPr>
        <p:spPr bwMode="auto">
          <a:xfrm>
            <a:off x="104393" y="1219052"/>
            <a:ext cx="2336411" cy="308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1600" b="0" i="0" kern="1200">
                <a:solidFill>
                  <a:srgbClr val="231C17"/>
                </a:solidFill>
                <a:latin typeface="Swiss721 BT" charset="0"/>
                <a:ea typeface="Swiss721 BT" charset="0"/>
                <a:cs typeface="Swiss721 BT" charset="0"/>
              </a:defRPr>
            </a:lvl1pPr>
            <a:lvl2pPr marL="742950" indent="-285750" algn="l" defTabSz="457200" rtl="0" eaLnBrk="0" fontAlgn="base" hangingPunct="0">
              <a:spcBef>
                <a:spcPct val="20000"/>
              </a:spcBef>
              <a:spcAft>
                <a:spcPct val="0"/>
              </a:spcAft>
              <a:buFont typeface="Arial" charset="0"/>
              <a:buChar char="–"/>
              <a:defRPr sz="1400" b="0" i="0" kern="1200">
                <a:solidFill>
                  <a:srgbClr val="231C17"/>
                </a:solidFill>
                <a:latin typeface="Swiss721 BT" charset="0"/>
                <a:ea typeface="Swiss721 BT" charset="0"/>
                <a:cs typeface="Swiss721 BT" charset="0"/>
              </a:defRPr>
            </a:lvl2pPr>
            <a:lvl3pPr marL="11430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3pPr>
            <a:lvl4pPr marL="16002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4pPr>
            <a:lvl5pPr marL="2057400" indent="-228600" algn="l" defTabSz="457200" rtl="0" eaLnBrk="0" fontAlgn="base" hangingPunct="0">
              <a:spcBef>
                <a:spcPct val="20000"/>
              </a:spcBef>
              <a:spcAft>
                <a:spcPct val="0"/>
              </a:spcAft>
              <a:buFont typeface="Arial" charset="0"/>
              <a:buChar char="»"/>
              <a:defRPr sz="1200" b="0" i="0" kern="1200">
                <a:solidFill>
                  <a:srgbClr val="231C17"/>
                </a:solidFill>
                <a:latin typeface="Swiss721 BT" charset="0"/>
                <a:ea typeface="Swiss721 BT" charset="0"/>
                <a:cs typeface="Swiss721 B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4" name="Oval 3">
            <a:extLst>
              <a:ext uri="{FF2B5EF4-FFF2-40B4-BE49-F238E27FC236}">
                <a16:creationId xmlns:a16="http://schemas.microsoft.com/office/drawing/2014/main" id="{51B9FCDC-7264-8F4A-8C70-08B63CBDFB08}"/>
              </a:ext>
            </a:extLst>
          </p:cNvPr>
          <p:cNvSpPr/>
          <p:nvPr/>
        </p:nvSpPr>
        <p:spPr>
          <a:xfrm>
            <a:off x="2227897" y="1778697"/>
            <a:ext cx="1045924" cy="1308970"/>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79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G5jYGOfMYKuvrn4h9.JM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gyZ5C.7xtEdBdndI9tuO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j3EHmLEoU6WBiXQ9FgI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jHzA9fYGyo._3aFoegDRrQ"/>
</p:tagLst>
</file>

<file path=ppt/theme/theme1.xml><?xml version="1.0" encoding="utf-8"?>
<a:theme xmlns:a="http://schemas.openxmlformats.org/drawingml/2006/main" name="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BOP FINAL FINAL">
      <a:dk1>
        <a:srgbClr val="000000"/>
      </a:dk1>
      <a:lt1>
        <a:srgbClr val="FFFFFF"/>
      </a:lt1>
      <a:dk2>
        <a:srgbClr val="44546A"/>
      </a:dk2>
      <a:lt2>
        <a:srgbClr val="E7E6E6"/>
      </a:lt2>
      <a:accent1>
        <a:srgbClr val="F88C69"/>
      </a:accent1>
      <a:accent2>
        <a:srgbClr val="F9AF96"/>
      </a:accent2>
      <a:accent3>
        <a:srgbClr val="C7D5EB"/>
      </a:accent3>
      <a:accent4>
        <a:srgbClr val="F6DEA4"/>
      </a:accent4>
      <a:accent5>
        <a:srgbClr val="C3D8D5"/>
      </a:accent5>
      <a:accent6>
        <a:srgbClr val="FDF3EE"/>
      </a:accent6>
      <a:hlink>
        <a:srgbClr val="F88C69"/>
      </a:hlink>
      <a:folHlink>
        <a:srgbClr val="C7D5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12233</TotalTime>
  <Words>1062</Words>
  <Application>Microsoft Office PowerPoint</Application>
  <PresentationFormat>On-screen Show (16:9)</PresentationFormat>
  <Paragraphs>166</Paragraphs>
  <Slides>14</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Aldine721 BT</vt:lpstr>
      <vt:lpstr>Arial</vt:lpstr>
      <vt:lpstr>Calibri</vt:lpstr>
      <vt:lpstr>Swiss721 BlkCn BT</vt:lpstr>
      <vt:lpstr>Swiss721 BT</vt:lpstr>
      <vt:lpstr>Swiss721 BT Black Condensed</vt:lpstr>
      <vt:lpstr>Swiss721 Lt BT</vt:lpstr>
      <vt:lpstr>Wingdings 2</vt:lpstr>
      <vt:lpstr>Office Theme</vt:lpstr>
      <vt:lpstr>1_Office Theme</vt:lpstr>
      <vt:lpstr>think-cell Slide</vt:lpstr>
      <vt:lpstr>CX Journey Management Overview</vt:lpstr>
      <vt:lpstr>PROJECT TEAM</vt:lpstr>
      <vt:lpstr>AGENDA</vt:lpstr>
      <vt:lpstr>EXECUTIVE SUMMARY</vt:lpstr>
      <vt:lpstr>New York City MTA : Key Stats   </vt:lpstr>
      <vt:lpstr>SCOPE, DATA &amp; ASSUMPTIONS</vt:lpstr>
      <vt:lpstr>PowerPoint Presentation</vt:lpstr>
      <vt:lpstr>PowerPoint Presentation</vt:lpstr>
      <vt:lpstr>PowerPoint Presentation</vt:lpstr>
      <vt:lpstr>PowerPoint Presentation</vt:lpstr>
      <vt:lpstr>PowerPoint Presentation</vt:lpstr>
      <vt:lpstr>PowerPoint Presentation</vt:lpstr>
      <vt:lpstr>Recommendation &amp; Opportunities for the future</vt:lpstr>
      <vt:lpstr>Appendix</vt:lpstr>
    </vt:vector>
  </TitlesOfParts>
  <Manager/>
  <Company>TLG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Amy Van Ert-Anderson</dc:creator>
  <cp:keywords/>
  <dc:description/>
  <cp:lastModifiedBy>Navish</cp:lastModifiedBy>
  <cp:revision>1094</cp:revision>
  <cp:lastPrinted>2019-09-30T17:57:02Z</cp:lastPrinted>
  <dcterms:created xsi:type="dcterms:W3CDTF">2017-01-23T20:11:54Z</dcterms:created>
  <dcterms:modified xsi:type="dcterms:W3CDTF">2020-09-25T15:30:12Z</dcterms:modified>
  <cp:category/>
</cp:coreProperties>
</file>